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13"/>
  </p:notesMasterIdLst>
  <p:handoutMasterIdLst>
    <p:handoutMasterId r:id="rId42"/>
  </p:handoutMasterIdLst>
  <p:sldIdLst>
    <p:sldId id="257" r:id="rId6"/>
    <p:sldId id="352" r:id="rId7"/>
    <p:sldId id="258" r:id="rId8"/>
    <p:sldId id="259" r:id="rId9"/>
    <p:sldId id="309" r:id="rId10"/>
    <p:sldId id="261" r:id="rId11"/>
    <p:sldId id="262" r:id="rId12"/>
    <p:sldId id="382" r:id="rId14"/>
    <p:sldId id="348" r:id="rId15"/>
    <p:sldId id="391" r:id="rId16"/>
    <p:sldId id="329" r:id="rId17"/>
    <p:sldId id="347" r:id="rId18"/>
    <p:sldId id="381" r:id="rId19"/>
    <p:sldId id="394" r:id="rId20"/>
    <p:sldId id="392" r:id="rId21"/>
    <p:sldId id="368" r:id="rId22"/>
    <p:sldId id="378" r:id="rId23"/>
    <p:sldId id="380" r:id="rId24"/>
    <p:sldId id="384" r:id="rId25"/>
    <p:sldId id="385" r:id="rId26"/>
    <p:sldId id="386" r:id="rId27"/>
    <p:sldId id="387" r:id="rId28"/>
    <p:sldId id="388" r:id="rId29"/>
    <p:sldId id="389" r:id="rId30"/>
    <p:sldId id="393" r:id="rId31"/>
    <p:sldId id="390" r:id="rId32"/>
    <p:sldId id="367" r:id="rId33"/>
    <p:sldId id="369" r:id="rId34"/>
    <p:sldId id="371" r:id="rId35"/>
    <p:sldId id="379" r:id="rId36"/>
    <p:sldId id="395" r:id="rId37"/>
    <p:sldId id="354" r:id="rId38"/>
    <p:sldId id="355" r:id="rId39"/>
    <p:sldId id="396" r:id="rId40"/>
    <p:sldId id="278" r:id="rId41"/>
  </p:sldIdLst>
  <p:sldSz cx="9144000" cy="5143500"/>
  <p:notesSz cx="6858000" cy="9144000"/>
  <p:defaultTextStyle>
    <a:defPPr>
      <a:defRPr lang="zh-CN"/>
    </a:defPPr>
    <a:lvl1pPr marL="0" lvl="0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1pPr>
    <a:lvl2pPr marL="342900" lvl="1" indent="1143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2pPr>
    <a:lvl3pPr marL="685800" lvl="2" indent="2286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3pPr>
    <a:lvl4pPr marL="1028700" lvl="3" indent="3429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4pPr>
    <a:lvl5pPr marL="1371600" lvl="4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5pPr>
    <a:lvl6pPr marL="2286000" lvl="5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6pPr>
    <a:lvl7pPr marL="2743200" lvl="6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7pPr>
    <a:lvl8pPr marL="3200400" lvl="7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8pPr>
    <a:lvl9pPr marL="3657600" lvl="8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SimSun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088"/>
    <a:srgbClr val="E38881"/>
    <a:srgbClr val="E4F2F6"/>
    <a:srgbClr val="C0392B"/>
    <a:srgbClr val="E2DFD9"/>
    <a:srgbClr val="19172D"/>
    <a:srgbClr val="0C0921"/>
    <a:srgbClr val="183D5E"/>
    <a:srgbClr val="3A515D"/>
    <a:srgbClr val="4E5E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658" y="62"/>
      </p:cViewPr>
      <p:guideLst>
        <p:guide orient="horz" pos="2238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handoutMaster" Target="handoutMasters/handoutMaster1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CFDC63C-E941-4767-9DB8-9D0F36B2B7D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331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331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SimSun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zh-TW" altLang="en-US" dirty="0" smtClean="0">
                <a:sym typeface="+mn-ea"/>
              </a:rPr>
              <a:t>因為平衡黏土的重心位置，已經低於支撐點的高度了，而物體會偏向重心，所以它可以</a:t>
            </a:r>
            <a:r>
              <a:rPr lang="en-US" altLang="zh-TW" dirty="0" smtClean="0">
                <a:sym typeface="+mn-ea"/>
              </a:rPr>
              <a:t>”</a:t>
            </a:r>
            <a:r>
              <a:rPr lang="zh-TW" altLang="en-US" dirty="0" smtClean="0">
                <a:sym typeface="+mn-ea"/>
              </a:rPr>
              <a:t>穩當當</a:t>
            </a:r>
            <a:r>
              <a:rPr lang="en-US" altLang="zh-TW" dirty="0" smtClean="0">
                <a:sym typeface="+mn-ea"/>
              </a:rPr>
              <a:t>”</a:t>
            </a:r>
            <a:r>
              <a:rPr lang="zh-TW" altLang="en-US" dirty="0" smtClean="0">
                <a:sym typeface="+mn-ea"/>
              </a:rPr>
              <a:t>的在我們的黏土支點上了。</a:t>
            </a:r>
            <a:endParaRPr lang="en-US" altLang="zh-TW" dirty="0" smtClean="0"/>
          </a:p>
          <a:p>
            <a:r>
              <a:rPr lang="zh-TW" altLang="en-US" dirty="0">
                <a:sym typeface="+mn-ea"/>
              </a:rPr>
              <a:t>就</a:t>
            </a:r>
            <a:r>
              <a:rPr lang="zh-TW" altLang="en-US" dirty="0" smtClean="0">
                <a:sym typeface="+mn-ea"/>
              </a:rPr>
              <a:t>像在課堂上所提到的腳踏車一樣，因為重心在支撐點之下，所以腳踏車與黏土就可以利用小小的支點，取得一個完美的平衡。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zh-TW" altLang="en-US" dirty="0" smtClean="0">
                <a:sym typeface="+mn-ea"/>
              </a:rPr>
              <a:t>因為平衡黏土的重心位置，已經低於支撐點的高度了，而物體會偏向重心，所以它可以</a:t>
            </a:r>
            <a:r>
              <a:rPr lang="en-US" altLang="zh-TW" dirty="0" smtClean="0">
                <a:sym typeface="+mn-ea"/>
              </a:rPr>
              <a:t>”</a:t>
            </a:r>
            <a:r>
              <a:rPr lang="zh-TW" altLang="en-US" dirty="0" smtClean="0">
                <a:sym typeface="+mn-ea"/>
              </a:rPr>
              <a:t>穩當當</a:t>
            </a:r>
            <a:r>
              <a:rPr lang="en-US" altLang="zh-TW" dirty="0" smtClean="0">
                <a:sym typeface="+mn-ea"/>
              </a:rPr>
              <a:t>”</a:t>
            </a:r>
            <a:r>
              <a:rPr lang="zh-TW" altLang="en-US" dirty="0" smtClean="0">
                <a:sym typeface="+mn-ea"/>
              </a:rPr>
              <a:t>的在我們的黏土支點上了。</a:t>
            </a:r>
            <a:endParaRPr lang="en-US" altLang="zh-TW" dirty="0" smtClean="0"/>
          </a:p>
          <a:p>
            <a:r>
              <a:rPr lang="zh-TW" altLang="en-US" dirty="0">
                <a:sym typeface="+mn-ea"/>
              </a:rPr>
              <a:t>就</a:t>
            </a:r>
            <a:r>
              <a:rPr lang="zh-TW" altLang="en-US" dirty="0" smtClean="0">
                <a:sym typeface="+mn-ea"/>
              </a:rPr>
              <a:t>像在課堂上所提到的腳踏車一樣，因為重心在支撐點之下，所以腳踏車與黏土就可以利用小小的支點，取得一個完美的平衡。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zh-TW" altLang="en-US" dirty="0">
                <a:sym typeface="+mn-ea"/>
              </a:rPr>
              <a:t>這個</a:t>
            </a:r>
            <a:r>
              <a:rPr lang="zh-TW" altLang="en-US" dirty="0" smtClean="0">
                <a:sym typeface="+mn-ea"/>
              </a:rPr>
              <a:t>問題就像問題：</a:t>
            </a:r>
            <a:r>
              <a:rPr lang="en-US" altLang="zh-TW" dirty="0">
                <a:sym typeface="+mn-ea"/>
              </a:rPr>
              <a:t>03</a:t>
            </a:r>
            <a:r>
              <a:rPr lang="zh-TW" altLang="en-US" dirty="0">
                <a:sym typeface="+mn-ea"/>
              </a:rPr>
              <a:t>提高</a:t>
            </a:r>
            <a:r>
              <a:rPr lang="en-US" altLang="zh-TW" dirty="0">
                <a:sym typeface="+mn-ea"/>
              </a:rPr>
              <a:t>a</a:t>
            </a:r>
            <a:r>
              <a:rPr lang="zh-TW" altLang="en-US" dirty="0">
                <a:sym typeface="+mn-ea"/>
              </a:rPr>
              <a:t>牙籤上的黏土位置是否會影響平衡</a:t>
            </a:r>
            <a:r>
              <a:rPr lang="en-US" altLang="zh-TW" dirty="0" smtClean="0">
                <a:sym typeface="+mn-ea"/>
              </a:rPr>
              <a:t>?</a:t>
            </a:r>
            <a:r>
              <a:rPr lang="zh-TW" altLang="en-US" dirty="0" smtClean="0">
                <a:sym typeface="+mn-ea"/>
              </a:rPr>
              <a:t>一樣。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>
                <a:sym typeface="+mn-ea"/>
              </a:rPr>
              <a:t>影響：黏土平衡幾乎偏向重的那一邊，接著就會滑下來，除非將黏土插在正下方。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>
                <a:sym typeface="+mn-ea"/>
              </a:rPr>
              <a:t>當重量不對稱，重心就會變成是重的那一邊，那麼也達不到將重心聚集於支撐點下方的狀態，整個黏土平衡就會變得不穩定。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zh-TW" altLang="en-US"/>
              <a:t>當球往下滾時，受到地球重力的影響，速率會增加</a:t>
            </a:r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image" Target="../media/image2.emf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4.png"/><Relationship Id="rId13" Type="http://schemas.openxmlformats.org/officeDocument/2006/relationships/image" Target="../media/image2.emf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4" Type="http://schemas.openxmlformats.org/officeDocument/2006/relationships/theme" Target="../theme/theme4.xml"/><Relationship Id="rId13" Type="http://schemas.openxmlformats.org/officeDocument/2006/relationships/image" Target="../media/image5.jpe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1026" name="组合 6"/>
          <p:cNvGrpSpPr>
            <a:grpSpLocks noChangeAspect="1"/>
          </p:cNvGrpSpPr>
          <p:nvPr userDrawn="1"/>
        </p:nvGrpSpPr>
        <p:grpSpPr>
          <a:xfrm>
            <a:off x="0" y="1054100"/>
            <a:ext cx="5311775" cy="4089400"/>
            <a:chOff x="0" y="0"/>
            <a:chExt cx="5312228" cy="4089128"/>
          </a:xfrm>
        </p:grpSpPr>
        <p:pic>
          <p:nvPicPr>
            <p:cNvPr id="1027" name="图片 7"/>
            <p:cNvPicPr>
              <a:picLocks noChangeAspect="1"/>
            </p:cNvPicPr>
            <p:nvPr/>
          </p:nvPicPr>
          <p:blipFill>
            <a:blip r:embed="rId13"/>
            <a:srcRect r="1526" b="4501"/>
            <a:stretch>
              <a:fillRect/>
            </a:stretch>
          </p:blipFill>
          <p:spPr>
            <a:xfrm>
              <a:off x="0" y="1818803"/>
              <a:ext cx="5312228" cy="22703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8" name="图片 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86117" y="0"/>
              <a:ext cx="1592763" cy="258911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29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1030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285750"/>
            <a:r>
              <a:rPr lang="zh-CN" altLang="zh-CN" dirty="0"/>
              <a:t>第二级</a:t>
            </a:r>
            <a:endParaRPr lang="zh-CN" altLang="zh-CN" dirty="0"/>
          </a:p>
          <a:p>
            <a:pPr lvl="2" indent="-228600"/>
            <a:r>
              <a:rPr lang="zh-CN" altLang="zh-CN" dirty="0"/>
              <a:t>第三级</a:t>
            </a:r>
            <a:endParaRPr lang="zh-CN" altLang="zh-CN" dirty="0"/>
          </a:p>
          <a:p>
            <a:pPr lvl="3" indent="-228600"/>
            <a:r>
              <a:rPr lang="zh-CN" altLang="zh-CN" dirty="0"/>
              <a:t>第四级</a:t>
            </a:r>
            <a:endParaRPr lang="zh-CN" altLang="zh-CN" dirty="0"/>
          </a:p>
          <a:p>
            <a:pPr lvl="4" indent="-228600"/>
            <a:r>
              <a:rPr lang="zh-CN" altLang="zh-CN" dirty="0"/>
              <a:t>第五级</a:t>
            </a:r>
            <a:endParaRPr lang="zh-CN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grpSp>
        <p:nvGrpSpPr>
          <p:cNvPr id="2050" name="组合 6"/>
          <p:cNvGrpSpPr>
            <a:grpSpLocks noChangeAspect="1"/>
          </p:cNvGrpSpPr>
          <p:nvPr userDrawn="1"/>
        </p:nvGrpSpPr>
        <p:grpSpPr>
          <a:xfrm>
            <a:off x="0" y="4040188"/>
            <a:ext cx="1433513" cy="1103312"/>
            <a:chOff x="0" y="0"/>
            <a:chExt cx="5312228" cy="4089128"/>
          </a:xfrm>
        </p:grpSpPr>
        <p:pic>
          <p:nvPicPr>
            <p:cNvPr id="2051" name="图片 7"/>
            <p:cNvPicPr>
              <a:picLocks noChangeAspect="1"/>
            </p:cNvPicPr>
            <p:nvPr/>
          </p:nvPicPr>
          <p:blipFill>
            <a:blip r:embed="rId13"/>
            <a:srcRect r="1526" b="4501"/>
            <a:stretch>
              <a:fillRect/>
            </a:stretch>
          </p:blipFill>
          <p:spPr>
            <a:xfrm>
              <a:off x="0" y="1818803"/>
              <a:ext cx="5312228" cy="22703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052" name="图片 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86117" y="0"/>
              <a:ext cx="1592763" cy="2589118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077" name="文本框 9"/>
          <p:cNvSpPr txBox="1">
            <a:spLocks noChangeArrowheads="1"/>
          </p:cNvSpPr>
          <p:nvPr/>
        </p:nvSpPr>
        <p:spPr bwMode="auto">
          <a:xfrm>
            <a:off x="1035050" y="4268788"/>
            <a:ext cx="20383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5143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5143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5143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5143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392B"/>
                </a:solidFill>
                <a:effectLst/>
                <a:uLnTx/>
                <a:uFillTx/>
                <a:latin typeface="DeVinne Txt BT" pitchFamily="18" charset="0"/>
                <a:ea typeface="SimSun" panose="02010600030101010101" pitchFamily="2" charset="-122"/>
                <a:cs typeface="+mn-cs"/>
                <a:sym typeface="+mn-ea"/>
              </a:rPr>
              <a:t>2015 Business Report</a:t>
            </a:r>
            <a:endParaRPr kumimoji="0" lang="zh-CN" altLang="en-US" sz="1600" b="1" i="0" u="none" strike="noStrike" kern="1200" cap="none" spc="0" normalizeH="0" baseline="0" noProof="0" smtClean="0">
              <a:ln>
                <a:noFill/>
              </a:ln>
              <a:solidFill>
                <a:srgbClr val="C0392B"/>
              </a:solidFill>
              <a:effectLst/>
              <a:uLnTx/>
              <a:uFillTx/>
              <a:latin typeface="DeVinne Txt BT" pitchFamily="18" charset="0"/>
              <a:ea typeface="SimSun" panose="02010600030101010101" pitchFamily="2" charset="-122"/>
              <a:cs typeface="+mn-cs"/>
              <a:sym typeface="+mn-ea"/>
            </a:endParaRPr>
          </a:p>
        </p:txBody>
      </p:sp>
      <p:cxnSp>
        <p:nvCxnSpPr>
          <p:cNvPr id="2054" name="直接连接符 10"/>
          <p:cNvCxnSpPr/>
          <p:nvPr userDrawn="1"/>
        </p:nvCxnSpPr>
        <p:spPr>
          <a:xfrm>
            <a:off x="1081088" y="4578350"/>
            <a:ext cx="1878012" cy="0"/>
          </a:xfrm>
          <a:prstGeom prst="line">
            <a:avLst/>
          </a:prstGeom>
          <a:ln w="6350" cap="flat" cmpd="sng">
            <a:solidFill>
              <a:srgbClr val="E7E6E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79" name="文本框 12"/>
          <p:cNvSpPr txBox="1">
            <a:spLocks noChangeArrowheads="1"/>
          </p:cNvSpPr>
          <p:nvPr/>
        </p:nvSpPr>
        <p:spPr bwMode="auto">
          <a:xfrm>
            <a:off x="1027113" y="4584700"/>
            <a:ext cx="2046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eVinne Txt BT" pitchFamily="18" charset="0"/>
                <a:ea typeface="SimSun" panose="02010600030101010101" pitchFamily="2" charset="-122"/>
                <a:cs typeface="+mn-cs"/>
                <a:sym typeface="+mn-ea"/>
              </a:rPr>
              <a:t>Company or person name</a:t>
            </a:r>
            <a:endParaRPr kumimoji="0" lang="en-US" altLang="zh-CN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eVinne Txt BT" pitchFamily="18" charset="0"/>
              <a:ea typeface="SimSun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2056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2057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285750"/>
            <a:r>
              <a:rPr lang="zh-CN" altLang="zh-CN" dirty="0"/>
              <a:t>第二级</a:t>
            </a:r>
            <a:endParaRPr lang="zh-CN" altLang="zh-CN" dirty="0"/>
          </a:p>
          <a:p>
            <a:pPr lvl="2" indent="-228600"/>
            <a:r>
              <a:rPr lang="zh-CN" altLang="zh-CN" dirty="0"/>
              <a:t>第三级</a:t>
            </a:r>
            <a:endParaRPr lang="zh-CN" altLang="zh-CN" dirty="0"/>
          </a:p>
          <a:p>
            <a:pPr lvl="3" indent="-228600"/>
            <a:r>
              <a:rPr lang="zh-CN" altLang="zh-CN" dirty="0"/>
              <a:t>第四级</a:t>
            </a:r>
            <a:endParaRPr lang="zh-CN" altLang="zh-CN" dirty="0"/>
          </a:p>
          <a:p>
            <a:pPr lvl="4" indent="-228600"/>
            <a:r>
              <a:rPr lang="zh-CN" altLang="zh-CN" dirty="0"/>
              <a:t>第五级</a:t>
            </a:r>
            <a:endParaRPr lang="zh-CN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074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3075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285750"/>
            <a:r>
              <a:rPr lang="zh-CN" altLang="zh-CN" dirty="0"/>
              <a:t>第二级</a:t>
            </a:r>
            <a:endParaRPr lang="zh-CN" altLang="zh-CN" dirty="0"/>
          </a:p>
          <a:p>
            <a:pPr lvl="2" indent="-228600"/>
            <a:r>
              <a:rPr lang="zh-CN" altLang="zh-CN" dirty="0"/>
              <a:t>第三级</a:t>
            </a:r>
            <a:endParaRPr lang="zh-CN" altLang="zh-CN" dirty="0"/>
          </a:p>
          <a:p>
            <a:pPr lvl="3" indent="-228600"/>
            <a:r>
              <a:rPr lang="zh-CN" altLang="zh-CN" dirty="0"/>
              <a:t>第四级</a:t>
            </a:r>
            <a:endParaRPr lang="zh-CN" altLang="zh-CN" dirty="0"/>
          </a:p>
          <a:p>
            <a:pPr lvl="4" indent="-228600"/>
            <a:r>
              <a:rPr lang="zh-CN" altLang="zh-CN" dirty="0"/>
              <a:t>第五级</a:t>
            </a:r>
            <a:endParaRPr lang="zh-CN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098" name="图片 6"/>
          <p:cNvPicPr>
            <a:picLocks noChangeAspect="1"/>
          </p:cNvPicPr>
          <p:nvPr userDrawn="1"/>
        </p:nvPicPr>
        <p:blipFill>
          <a:blip r:embed="rId13"/>
          <a:srcRect r="102" b="509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zh-CN" dirty="0"/>
              <a:t>单击此处编辑母版标题样式</a:t>
            </a:r>
            <a:endParaRPr lang="zh-CN" altLang="zh-CN" dirty="0"/>
          </a:p>
        </p:txBody>
      </p:sp>
      <p:sp>
        <p:nvSpPr>
          <p:cNvPr id="4100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zh-CN" dirty="0"/>
              <a:t>单击此处编辑母版文本样式</a:t>
            </a:r>
            <a:endParaRPr lang="zh-CN" altLang="zh-CN" dirty="0"/>
          </a:p>
          <a:p>
            <a:pPr lvl="1" indent="-285750"/>
            <a:r>
              <a:rPr lang="zh-CN" altLang="zh-CN" dirty="0"/>
              <a:t>第二级</a:t>
            </a:r>
            <a:endParaRPr lang="zh-CN" altLang="zh-CN" dirty="0"/>
          </a:p>
          <a:p>
            <a:pPr lvl="2" indent="-228600"/>
            <a:r>
              <a:rPr lang="zh-CN" altLang="zh-CN" dirty="0"/>
              <a:t>第三级</a:t>
            </a:r>
            <a:endParaRPr lang="zh-CN" altLang="zh-CN" dirty="0"/>
          </a:p>
          <a:p>
            <a:pPr lvl="3" indent="-228600"/>
            <a:r>
              <a:rPr lang="zh-CN" altLang="zh-CN" dirty="0"/>
              <a:t>第四级</a:t>
            </a:r>
            <a:endParaRPr lang="zh-CN" altLang="zh-CN" dirty="0"/>
          </a:p>
          <a:p>
            <a:pPr lvl="4" indent="-228600"/>
            <a:r>
              <a:rPr lang="zh-CN" altLang="zh-CN" dirty="0"/>
              <a:t>第五级</a:t>
            </a:r>
            <a:endParaRPr lang="zh-CN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文本框 9"/>
          <p:cNvSpPr txBox="1"/>
          <p:nvPr/>
        </p:nvSpPr>
        <p:spPr>
          <a:xfrm>
            <a:off x="5002530" y="1654810"/>
            <a:ext cx="297688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4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動位能轉換</a:t>
            </a:r>
            <a:endParaRPr lang="en-US" altLang="zh-CN" sz="4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70" name="文本框 12"/>
          <p:cNvSpPr txBox="1"/>
          <p:nvPr/>
        </p:nvSpPr>
        <p:spPr>
          <a:xfrm>
            <a:off x="5599113" y="2608263"/>
            <a:ext cx="17830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685800">
              <a:buFont typeface="Arial" panose="020B0604020202020204" pitchFamily="34" charset="0"/>
              <a:buNone/>
            </a:pPr>
            <a:r>
              <a:rPr lang="zh-TW" altLang="en-US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張鈞祺＆張又懿</a:t>
            </a:r>
            <a:endParaRPr lang="zh-TW" altLang="en-US" sz="18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9"/>
          <p:cNvSpPr txBox="1"/>
          <p:nvPr/>
        </p:nvSpPr>
        <p:spPr>
          <a:xfrm>
            <a:off x="268605" y="330835"/>
            <a:ext cx="4826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 defTabSz="685800">
              <a:buFont typeface="Arial" panose="020B0604020202020204" pitchFamily="34" charset="0"/>
              <a:buNone/>
            </a:pPr>
            <a:r>
              <a:rPr lang="zh-TW" altLang="en-US" sz="2800" b="1" dirty="0">
                <a:solidFill>
                  <a:srgbClr val="FBB088"/>
                </a:solidFill>
                <a:latin typeface="微軟正黑體" panose="020B0604030504040204" charset="-120"/>
                <a:ea typeface="微軟正黑體" panose="020B0604030504040204" charset="-120"/>
              </a:rPr>
              <a:t>動手做科學｜物質科學</a:t>
            </a:r>
            <a:endParaRPr lang="zh-TW" altLang="en-US" sz="2800" b="1" dirty="0">
              <a:solidFill>
                <a:srgbClr val="FBB088"/>
              </a:solidFill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5" name="Picture 3" descr="C:\Users\ASUS\Downloads\S__5644295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55" y="1047750"/>
            <a:ext cx="3648710" cy="273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665" y="1047750"/>
            <a:ext cx="22860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2700655" y="1616710"/>
            <a:ext cx="374332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sym typeface="+mn-ea"/>
              </a:rPr>
              <a:t>雲彩紙</a:t>
            </a:r>
            <a:endParaRPr lang="en-US" altLang="zh-TW" sz="2800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</a:endParaRPr>
          </a:p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sym typeface="+mn-ea"/>
              </a:rPr>
              <a:t>竹籤</a:t>
            </a:r>
            <a:endParaRPr lang="en-US" altLang="zh-TW" sz="2800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</a:endParaRPr>
          </a:p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sym typeface="+mn-ea"/>
              </a:rPr>
              <a:t>剪刀</a:t>
            </a:r>
            <a:endParaRPr lang="en-US" altLang="zh-TW" sz="2800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</a:endParaRPr>
          </a:p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sym typeface="+mn-ea"/>
              </a:rPr>
              <a:t>膠帶</a:t>
            </a:r>
            <a:endParaRPr lang="en-US" altLang="zh-TW" sz="2800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</a:endParaRPr>
          </a:p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sym typeface="+mn-ea"/>
              </a:rPr>
              <a:t>原子筆</a:t>
            </a:r>
            <a:endParaRPr lang="zh-TW" altLang="en-US" sz="2800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sym typeface="+mn-ea"/>
            </a:endParaRPr>
          </a:p>
          <a:p>
            <a:pPr algn="ctr"/>
            <a:r>
              <a:rPr lang="zh-TW" altLang="en-US" sz="28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sym typeface="+mn-ea"/>
              </a:rPr>
              <a:t>黏土</a:t>
            </a:r>
            <a:endParaRPr lang="zh-TW" altLang="en-US" sz="2800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sym typeface="+mn-ea"/>
            </a:endParaRPr>
          </a:p>
        </p:txBody>
      </p:sp>
      <p:sp>
        <p:nvSpPr>
          <p:cNvPr id="11268" name="文本框 16"/>
          <p:cNvSpPr txBox="1"/>
          <p:nvPr/>
        </p:nvSpPr>
        <p:spPr>
          <a:xfrm>
            <a:off x="3667443" y="843915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68580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準備材料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8" name="文本框 16"/>
          <p:cNvSpPr txBox="1"/>
          <p:nvPr/>
        </p:nvSpPr>
        <p:spPr>
          <a:xfrm>
            <a:off x="3261043" y="2279650"/>
            <a:ext cx="26212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68580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開始動手吧！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8" name="文本框 16"/>
          <p:cNvSpPr txBox="1"/>
          <p:nvPr/>
        </p:nvSpPr>
        <p:spPr>
          <a:xfrm>
            <a:off x="1838643" y="1590675"/>
            <a:ext cx="5466080" cy="19621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 defTabSz="68580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思考看看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80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為什麼平衡鳥只需要一個支點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80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就能好好的站著？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8" name="文本框 16"/>
          <p:cNvSpPr txBox="1"/>
          <p:nvPr/>
        </p:nvSpPr>
        <p:spPr>
          <a:xfrm>
            <a:off x="1838643" y="1590675"/>
            <a:ext cx="5466080" cy="19621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 defTabSz="68580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思考看看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80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為什麼平衡鳥只需要一個支點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80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就能好好的站著？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8" name="文本框 16"/>
          <p:cNvSpPr txBox="1"/>
          <p:nvPr/>
        </p:nvSpPr>
        <p:spPr>
          <a:xfrm>
            <a:off x="2448243" y="1590675"/>
            <a:ext cx="4246880" cy="19621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 defTabSz="68580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思考看看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80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兩支牙籤上的黏土重量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80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不一致會有什麼影響?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8" name="文本框 16"/>
          <p:cNvSpPr txBox="1"/>
          <p:nvPr/>
        </p:nvSpPr>
        <p:spPr>
          <a:xfrm>
            <a:off x="3667443" y="2279650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68580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下坡玩具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3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6" name="步行向下-清大跨領域科教中心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19279" y="314608"/>
            <a:ext cx="6840777" cy="3847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內容預留位置 2"/>
          <p:cNvSpPr>
            <a:spLocks noGrp="1"/>
          </p:cNvSpPr>
          <p:nvPr/>
        </p:nvSpPr>
        <p:spPr>
          <a:xfrm>
            <a:off x="3119755" y="1529080"/>
            <a:ext cx="2904490" cy="26638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ClrTx/>
              <a:buSzPct val="100000"/>
              <a:buFont typeface="+mj-lt"/>
              <a:buNone/>
            </a:pPr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</a:rPr>
              <a:t>竹棒或竹籤一隻</a:t>
            </a:r>
            <a:endParaRPr lang="en-US" altLang="zh-TW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Times New Roman" panose="02020603050405020304" pitchFamily="18" charset="0"/>
            </a:endParaRPr>
          </a:p>
          <a:p>
            <a:pPr marL="0" indent="0" algn="ctr" rtl="0">
              <a:buClrTx/>
              <a:buSzPct val="100000"/>
              <a:buFont typeface="+mj-lt"/>
              <a:buNone/>
            </a:pPr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</a:rPr>
              <a:t>小木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</a:rPr>
              <a:t>板</a:t>
            </a:r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</a:rPr>
              <a:t>兩片</a:t>
            </a:r>
            <a:endParaRPr lang="en-US" altLang="zh-TW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Times New Roman" panose="02020603050405020304" pitchFamily="18" charset="0"/>
            </a:endParaRPr>
          </a:p>
          <a:p>
            <a:pPr marL="0" indent="0" algn="ctr" rtl="0">
              <a:buClrTx/>
              <a:buSzPct val="100000"/>
              <a:buFont typeface="+mj-lt"/>
              <a:buNone/>
            </a:pPr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</a:rPr>
              <a:t>黏土一包</a:t>
            </a:r>
            <a:endParaRPr lang="en-US" altLang="zh-TW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Times New Roman" panose="02020603050405020304" pitchFamily="18" charset="0"/>
            </a:endParaRPr>
          </a:p>
          <a:p>
            <a:pPr marL="0" indent="0" algn="ctr" rtl="0">
              <a:buClrTx/>
              <a:buSzPct val="100000"/>
              <a:buFont typeface="+mj-lt"/>
              <a:buNone/>
            </a:pPr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</a:rPr>
              <a:t>吸管一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</a:rPr>
              <a:t>段</a:t>
            </a:r>
            <a:endParaRPr lang="en-US" altLang="zh-TW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Times New Roman" panose="02020603050405020304" pitchFamily="18" charset="0"/>
            </a:endParaRPr>
          </a:p>
          <a:p>
            <a:pPr marL="0" indent="0" algn="ctr" rtl="0">
              <a:buClrTx/>
              <a:buSzPct val="100000"/>
              <a:buFont typeface="+mj-lt"/>
              <a:buNone/>
            </a:pPr>
            <a:r>
              <a:rPr lang="zh-TW" altLang="en-US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</a:rPr>
              <a:t>剪刀一隻</a:t>
            </a:r>
            <a:endParaRPr lang="zh-TW" altLang="en-US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Times New Roman" panose="02020603050405020304" pitchFamily="18" charset="0"/>
            </a:endParaRPr>
          </a:p>
        </p:txBody>
      </p:sp>
      <p:sp>
        <p:nvSpPr>
          <p:cNvPr id="11268" name="文本框 16"/>
          <p:cNvSpPr txBox="1"/>
          <p:nvPr/>
        </p:nvSpPr>
        <p:spPr>
          <a:xfrm>
            <a:off x="4073843" y="678180"/>
            <a:ext cx="9956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68580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材料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3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內容預留位置 2"/>
          <p:cNvSpPr txBox="1"/>
          <p:nvPr/>
        </p:nvSpPr>
        <p:spPr>
          <a:xfrm>
            <a:off x="838200" y="560705"/>
            <a:ext cx="6966585" cy="1912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65125" indent="-365125"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3200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微軟正黑體" panose="020B0604030504040204" charset="-120"/>
              </a:rPr>
              <a:t>用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微軟正黑體" panose="020B0604030504040204" charset="-120"/>
              </a:rPr>
              <a:t>剪刀裁剪吸管，得約</a:t>
            </a:r>
            <a:r>
              <a:rPr lang="en-US" altLang="zh-TW" sz="32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微軟正黑體" panose="020B0604030504040204" charset="-120"/>
              </a:rPr>
              <a:t>??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微軟正黑體" panose="020B0604030504040204" charset="-120"/>
              </a:rPr>
              <a:t>公分之適當長度的吸管段即可。</a:t>
            </a:r>
            <a:endParaRPr lang="en-US" altLang="zh-TW" sz="3200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微軟正黑體" panose="020B0604030504040204" charset="-120"/>
            </a:endParaRPr>
          </a:p>
          <a:p>
            <a:pPr marL="365125" indent="-365125"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微軟正黑體" panose="020B0604030504040204" charset="-120"/>
              </a:rPr>
              <a:t>然後，將之套進竹籤的中央。</a:t>
            </a:r>
            <a:endParaRPr lang="zh-TW" altLang="en-US" sz="3200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微軟正黑體" panose="020B060403050404020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1" b="22568"/>
          <a:stretch>
            <a:fillRect/>
          </a:stretch>
        </p:blipFill>
        <p:spPr>
          <a:xfrm>
            <a:off x="785495" y="2521585"/>
            <a:ext cx="3522980" cy="2207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55" b="26469"/>
          <a:stretch>
            <a:fillRect/>
          </a:stretch>
        </p:blipFill>
        <p:spPr>
          <a:xfrm>
            <a:off x="4982845" y="2521585"/>
            <a:ext cx="3369945" cy="2207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505" y="2444750"/>
            <a:ext cx="4229735" cy="2045970"/>
          </a:xfrm>
        </p:spPr>
        <p:txBody>
          <a:bodyPr/>
          <a:p>
            <a:pPr marL="0" indent="0" algn="ctr">
              <a:buNone/>
            </a:pPr>
            <a:r>
              <a:rPr lang="zh-TW" altLang="en-US" sz="280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微軟正黑體" panose="020B0604030504040204" charset="-120"/>
              </a:rPr>
              <a:t>張又懿</a:t>
            </a:r>
            <a:endParaRPr lang="en-US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微軟正黑體" panose="020B0604030504040204" charset="-120"/>
            </a:endParaRPr>
          </a:p>
          <a:p>
            <a:pPr marL="0" indent="0" algn="ctr">
              <a:buNone/>
            </a:pPr>
            <a:endParaRPr lang="en-US" sz="180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微軟正黑體" panose="020B0604030504040204" charset="-120"/>
            </a:endParaRPr>
          </a:p>
          <a:p>
            <a:pPr marL="0" indent="0" algn="ctr">
              <a:buNone/>
            </a:pPr>
            <a:r>
              <a:rPr lang="en-US" sz="180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微軟正黑體" panose="020B0604030504040204" charset="-120"/>
              </a:rPr>
              <a:t>Yuyi Chang</a:t>
            </a:r>
            <a:endParaRPr lang="en-US" sz="180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微軟正黑體" panose="020B0604030504040204" charset="-120"/>
            </a:endParaRPr>
          </a:p>
          <a:p>
            <a:pPr marL="0" indent="0" algn="ctr">
              <a:buNone/>
            </a:pPr>
            <a:r>
              <a:rPr lang="en-US" sz="180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微軟正黑體" panose="020B0604030504040204" charset="-120"/>
              </a:rPr>
              <a:t>yuyiolulu@gmail.com</a:t>
            </a:r>
            <a:endParaRPr lang="en-US" sz="180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微軟正黑體" panose="020B0604030504040204" charset="-120"/>
            </a:endParaRPr>
          </a:p>
          <a:p>
            <a:pPr marL="0" indent="0" algn="ctr">
              <a:buNone/>
            </a:pPr>
            <a:endParaRPr lang="en-US" sz="180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微軟正黑體" panose="020B060403050404020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4572000" y="2444750"/>
            <a:ext cx="4229735" cy="204597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80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微軟正黑體" panose="020B0604030504040204" charset="-120"/>
              </a:rPr>
              <a:t>張鈞祺</a:t>
            </a:r>
            <a:endParaRPr lang="en-US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微軟正黑體" panose="020B0604030504040204" charset="-120"/>
            </a:endParaRPr>
          </a:p>
          <a:p>
            <a:pPr marL="0" indent="0" algn="ctr">
              <a:buNone/>
            </a:pPr>
            <a:br>
              <a:rPr lang="en-US" sz="200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微軟正黑體" panose="020B0604030504040204" charset="-120"/>
              </a:rPr>
            </a:br>
            <a:r>
              <a:rPr lang="en-US" sz="200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微軟正黑體" panose="020B0604030504040204" charset="-120"/>
              </a:rPr>
              <a:t>Chunchi Chang</a:t>
            </a:r>
            <a:endParaRPr lang="en-US" sz="200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微軟正黑體" panose="020B0604030504040204" charset="-120"/>
            </a:endParaRPr>
          </a:p>
          <a:p>
            <a:pPr marL="0" indent="0" algn="ctr">
              <a:buNone/>
            </a:pPr>
            <a:r>
              <a:rPr lang="en-US" sz="180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微軟正黑體" panose="020B0604030504040204" charset="-120"/>
              </a:rPr>
              <a:t> 2019chunchi@gmail.com</a:t>
            </a:r>
            <a:endParaRPr lang="en-US" sz="180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微軟正黑體" panose="020B0604030504040204" charset="-120"/>
            </a:endParaRPr>
          </a:p>
        </p:txBody>
      </p:sp>
      <p:pic>
        <p:nvPicPr>
          <p:cNvPr id="8" name="Picture 7" descr="大頭貼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0075" y="684530"/>
            <a:ext cx="1458595" cy="1458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721360"/>
            <a:ext cx="1384935" cy="138493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Rectangle 13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內容預留位置 2"/>
          <p:cNvSpPr txBox="1"/>
          <p:nvPr/>
        </p:nvSpPr>
        <p:spPr>
          <a:xfrm>
            <a:off x="539750" y="685165"/>
            <a:ext cx="8136890" cy="138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</a:rPr>
              <a:t>將兩片小木板分別置放於吸管的左右兩端。</a:t>
            </a:r>
            <a:endParaRPr lang="en-US" altLang="zh-TW" sz="3200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</a:endParaRPr>
          </a:p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</a:rPr>
              <a:t>接著取用小量黏土固定在木片外圍。</a:t>
            </a:r>
            <a:endParaRPr lang="zh-TW" altLang="en-US" sz="3200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</a:endParaRPr>
          </a:p>
        </p:txBody>
      </p:sp>
      <p:pic>
        <p:nvPicPr>
          <p:cNvPr id="12" name="圖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16115" r="9353" b="31388"/>
          <a:stretch>
            <a:fillRect/>
          </a:stretch>
        </p:blipFill>
        <p:spPr>
          <a:xfrm>
            <a:off x="539949" y="2278819"/>
            <a:ext cx="3933788" cy="190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4" t="7500" r="625" b="33494"/>
          <a:stretch>
            <a:fillRect/>
          </a:stretch>
        </p:blipFill>
        <p:spPr>
          <a:xfrm>
            <a:off x="4787886" y="2279078"/>
            <a:ext cx="3888432" cy="1899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內容預留位置 2"/>
          <p:cNvSpPr txBox="1"/>
          <p:nvPr/>
        </p:nvSpPr>
        <p:spPr>
          <a:xfrm>
            <a:off x="387281" y="208697"/>
            <a:ext cx="8424936" cy="144016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</a:rPr>
              <a:t>在竹籤兩端固定重量相當的黏土，</a:t>
            </a:r>
            <a:endParaRPr lang="en-US" altLang="zh-TW" sz="3200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</a:endParaRPr>
          </a:p>
          <a:p>
            <a:pPr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</a:rPr>
              <a:t>並在小木板的後方黏上小量黏土，以增加重量。</a:t>
            </a:r>
            <a:endParaRPr lang="zh-TW" altLang="en-US" sz="3200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t="24666" r="9233" b="44692"/>
          <a:stretch>
            <a:fillRect/>
          </a:stretch>
        </p:blipFill>
        <p:spPr>
          <a:xfrm>
            <a:off x="699770" y="1416050"/>
            <a:ext cx="4674235" cy="1252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" t="13107" r="29609" b="27105"/>
          <a:stretch>
            <a:fillRect/>
          </a:stretch>
        </p:blipFill>
        <p:spPr>
          <a:xfrm>
            <a:off x="4675505" y="2668905"/>
            <a:ext cx="3298825" cy="20878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</p:spPr>
        <p:txBody>
          <a:bodyPr/>
          <a:p>
            <a:r>
              <a:rPr lang="zh-TW" altLang="en-US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</a:rPr>
              <a:t>下坡小馬</a:t>
            </a:r>
            <a:endParaRPr lang="zh-TW" altLang="en-US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內容預留位置 2"/>
          <p:cNvSpPr txBox="1"/>
          <p:nvPr/>
        </p:nvSpPr>
        <p:spPr>
          <a:xfrm>
            <a:off x="644820" y="167750"/>
            <a:ext cx="8027573" cy="22041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365125" indent="-365125">
              <a:buClrTx/>
              <a:buSzPct val="70000"/>
              <a:buFont typeface="Wingdings" panose="05000000000000000000" pitchFamily="2" charset="2"/>
              <a:buChar char="l"/>
            </a:pP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微軟正黑體" panose="020B0604030504040204" charset="-120"/>
              </a:rPr>
              <a:t>根據下方圖形繪製小馬，尺寸</a:t>
            </a:r>
            <a:r>
              <a:rPr lang="en-US" altLang="zh-TW" sz="32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微軟正黑體" panose="020B0604030504040204" charset="-120"/>
              </a:rPr>
              <a:t>&amp;</a:t>
            </a:r>
            <a:r>
              <a:rPr lang="zh-TW" altLang="en-US" sz="32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微軟正黑體" panose="020B0604030504040204" charset="-120"/>
              </a:rPr>
              <a:t>比例需自行調整</a:t>
            </a:r>
            <a:endParaRPr lang="zh-TW" altLang="en-US" sz="3200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微軟正黑體" panose="020B060403050404020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 t="24870" r="645" b="27282"/>
          <a:stretch>
            <a:fillRect/>
          </a:stretch>
        </p:blipFill>
        <p:spPr>
          <a:xfrm>
            <a:off x="3266905" y="2943086"/>
            <a:ext cx="5311890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05" y="1061245"/>
            <a:ext cx="5706380" cy="16346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Rectangle 4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24801" r="27162" b="29000"/>
          <a:stretch>
            <a:fillRect/>
          </a:stretch>
        </p:blipFill>
        <p:spPr>
          <a:xfrm>
            <a:off x="1618995" y="533649"/>
            <a:ext cx="2993242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8218" r="2751" b="16401"/>
          <a:stretch>
            <a:fillRect/>
          </a:stretch>
        </p:blipFill>
        <p:spPr>
          <a:xfrm>
            <a:off x="2722245" y="2765425"/>
            <a:ext cx="4060190" cy="1799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9551" r="8263" b="21650"/>
          <a:stretch>
            <a:fillRect/>
          </a:stretch>
        </p:blipFill>
        <p:spPr>
          <a:xfrm>
            <a:off x="4736465" y="589280"/>
            <a:ext cx="3482340" cy="1789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43125"/>
            <a:ext cx="8229600" cy="857250"/>
          </a:xfrm>
        </p:spPr>
        <p:txBody>
          <a:bodyPr/>
          <a:p>
            <a:r>
              <a:rPr lang="zh-TW" altLang="en-US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</a:rPr>
              <a:t>翻滾吧！柯基</a:t>
            </a:r>
            <a:endParaRPr lang="zh-TW" altLang="en-US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5850" r="34250" b="23750"/>
          <a:stretch>
            <a:fillRect/>
          </a:stretch>
        </p:blipFill>
        <p:spPr>
          <a:xfrm>
            <a:off x="739140" y="674370"/>
            <a:ext cx="2917190" cy="2154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33201" r="27163" b="24800"/>
          <a:stretch>
            <a:fillRect/>
          </a:stretch>
        </p:blipFill>
        <p:spPr>
          <a:xfrm>
            <a:off x="5851525" y="711835"/>
            <a:ext cx="2756535" cy="2162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32151" r="20863" b="24913"/>
          <a:stretch>
            <a:fillRect/>
          </a:stretch>
        </p:blipFill>
        <p:spPr>
          <a:xfrm>
            <a:off x="2800985" y="2647950"/>
            <a:ext cx="3339465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8" name="文本框 16"/>
          <p:cNvSpPr txBox="1"/>
          <p:nvPr/>
        </p:nvSpPr>
        <p:spPr>
          <a:xfrm>
            <a:off x="3261043" y="2279650"/>
            <a:ext cx="26212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68580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開始動手吧！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8" name="文本框 16"/>
          <p:cNvSpPr txBox="1"/>
          <p:nvPr/>
        </p:nvSpPr>
        <p:spPr>
          <a:xfrm>
            <a:off x="2041843" y="1934845"/>
            <a:ext cx="5059680" cy="12731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 defTabSz="68580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思考看看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80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為什麼下坡玩具會下坡呢？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8" name="文本框 16"/>
          <p:cNvSpPr txBox="1"/>
          <p:nvPr/>
        </p:nvSpPr>
        <p:spPr>
          <a:xfrm>
            <a:off x="1838643" y="1590675"/>
            <a:ext cx="5466080" cy="19621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 defTabSz="68580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觀察看看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80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下坡玩具的速度是越來越快，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80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還是越來越慢呢？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文本框 3"/>
          <p:cNvSpPr txBox="1"/>
          <p:nvPr/>
        </p:nvSpPr>
        <p:spPr>
          <a:xfrm>
            <a:off x="3087688" y="693738"/>
            <a:ext cx="3080385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685800"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C0392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CONTANTS</a:t>
            </a:r>
            <a:endParaRPr lang="zh-CN" altLang="en-US" sz="4000" b="1" dirty="0">
              <a:solidFill>
                <a:srgbClr val="C0392B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0065" y="1800225"/>
            <a:ext cx="1924050" cy="1922780"/>
            <a:chOff x="2143" y="2970"/>
            <a:chExt cx="2277" cy="2275"/>
          </a:xfrm>
        </p:grpSpPr>
        <p:grpSp>
          <p:nvGrpSpPr>
            <p:cNvPr id="9218" name="组合 11"/>
            <p:cNvGrpSpPr/>
            <p:nvPr/>
          </p:nvGrpSpPr>
          <p:grpSpPr>
            <a:xfrm>
              <a:off x="2143" y="2970"/>
              <a:ext cx="2277" cy="2275"/>
              <a:chOff x="0" y="0"/>
              <a:chExt cx="1324550" cy="1324550"/>
            </a:xfrm>
          </p:grpSpPr>
          <p:sp>
            <p:nvSpPr>
              <p:cNvPr id="9219" name="菱形 9"/>
              <p:cNvSpPr/>
              <p:nvPr/>
            </p:nvSpPr>
            <p:spPr>
              <a:xfrm>
                <a:off x="0" y="0"/>
                <a:ext cx="1324550" cy="1324550"/>
              </a:xfrm>
              <a:prstGeom prst="diamond">
                <a:avLst/>
              </a:prstGeom>
              <a:noFill/>
              <a:ln w="9525" cap="flat" cmpd="sng">
                <a:solidFill>
                  <a:srgbClr val="C0392B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 defTabSz="685800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9220" name="菱形 10"/>
              <p:cNvSpPr/>
              <p:nvPr/>
            </p:nvSpPr>
            <p:spPr>
              <a:xfrm>
                <a:off x="83456" y="83456"/>
                <a:ext cx="1157637" cy="1157637"/>
              </a:xfrm>
              <a:prstGeom prst="diamond">
                <a:avLst/>
              </a:prstGeom>
              <a:solidFill>
                <a:srgbClr val="C0392B">
                  <a:alpha val="39999"/>
                </a:srgbClr>
              </a:solidFill>
              <a:ln w="3175" cap="flat" cmpd="sng">
                <a:solidFill>
                  <a:srgbClr val="C0392B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 defTabSz="685800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9221" name="文本框 16"/>
            <p:cNvSpPr txBox="1"/>
            <p:nvPr/>
          </p:nvSpPr>
          <p:spPr>
            <a:xfrm>
              <a:off x="2713" y="3856"/>
              <a:ext cx="1136" cy="54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 defTabSz="685800">
                <a:buFont typeface="Arial" panose="020B0604020202020204" pitchFamily="34" charset="0"/>
                <a:buNone/>
              </a:pPr>
              <a:r>
                <a:rPr lang="zh-TW" altLang="en-US" sz="2400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重心</a:t>
              </a:r>
              <a:endParaRPr lang="zh-TW" altLang="en-US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24455" y="1803400"/>
            <a:ext cx="1917700" cy="1916430"/>
            <a:chOff x="4863" y="2970"/>
            <a:chExt cx="2277" cy="2275"/>
          </a:xfrm>
        </p:grpSpPr>
        <p:grpSp>
          <p:nvGrpSpPr>
            <p:cNvPr id="9222" name="组合 16"/>
            <p:cNvGrpSpPr/>
            <p:nvPr/>
          </p:nvGrpSpPr>
          <p:grpSpPr>
            <a:xfrm>
              <a:off x="4863" y="2970"/>
              <a:ext cx="2277" cy="2275"/>
              <a:chOff x="0" y="0"/>
              <a:chExt cx="1324550" cy="1324550"/>
            </a:xfrm>
          </p:grpSpPr>
          <p:sp>
            <p:nvSpPr>
              <p:cNvPr id="9223" name="菱形 17"/>
              <p:cNvSpPr/>
              <p:nvPr/>
            </p:nvSpPr>
            <p:spPr>
              <a:xfrm>
                <a:off x="0" y="0"/>
                <a:ext cx="1324550" cy="1324550"/>
              </a:xfrm>
              <a:prstGeom prst="diamond">
                <a:avLst/>
              </a:prstGeom>
              <a:noFill/>
              <a:ln w="9525" cap="flat" cmpd="sng">
                <a:solidFill>
                  <a:srgbClr val="C0392B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 defTabSz="685800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9224" name="菱形 18"/>
              <p:cNvSpPr/>
              <p:nvPr/>
            </p:nvSpPr>
            <p:spPr>
              <a:xfrm>
                <a:off x="83456" y="83456"/>
                <a:ext cx="1157637" cy="1157637"/>
              </a:xfrm>
              <a:prstGeom prst="diamond">
                <a:avLst/>
              </a:prstGeom>
              <a:solidFill>
                <a:srgbClr val="C0392B">
                  <a:alpha val="39999"/>
                </a:srgbClr>
              </a:solidFill>
              <a:ln w="3175" cap="flat" cmpd="sng">
                <a:solidFill>
                  <a:srgbClr val="C0392B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 defTabSz="685800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9225" name="文本框 16"/>
            <p:cNvSpPr txBox="1"/>
            <p:nvPr/>
          </p:nvSpPr>
          <p:spPr>
            <a:xfrm>
              <a:off x="5307" y="3855"/>
              <a:ext cx="1390" cy="5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 defTabSz="685800">
                <a:buFont typeface="Arial" panose="020B0604020202020204" pitchFamily="34" charset="0"/>
                <a:buNone/>
              </a:pPr>
              <a:r>
                <a:rPr lang="zh-TW" altLang="en-US" sz="2400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平衡鳥</a:t>
              </a:r>
              <a:endParaRPr lang="zh-TW" altLang="en-US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722495" y="1802130"/>
            <a:ext cx="1919605" cy="1918970"/>
            <a:chOff x="7610" y="2970"/>
            <a:chExt cx="2278" cy="2275"/>
          </a:xfrm>
        </p:grpSpPr>
        <p:grpSp>
          <p:nvGrpSpPr>
            <p:cNvPr id="9226" name="组合 20"/>
            <p:cNvGrpSpPr/>
            <p:nvPr/>
          </p:nvGrpSpPr>
          <p:grpSpPr>
            <a:xfrm>
              <a:off x="7610" y="2970"/>
              <a:ext cx="2278" cy="2275"/>
              <a:chOff x="0" y="0"/>
              <a:chExt cx="1324550" cy="1324550"/>
            </a:xfrm>
          </p:grpSpPr>
          <p:sp>
            <p:nvSpPr>
              <p:cNvPr id="9227" name="菱形 21"/>
              <p:cNvSpPr/>
              <p:nvPr/>
            </p:nvSpPr>
            <p:spPr>
              <a:xfrm>
                <a:off x="0" y="0"/>
                <a:ext cx="1324550" cy="1324550"/>
              </a:xfrm>
              <a:prstGeom prst="diamond">
                <a:avLst/>
              </a:prstGeom>
              <a:noFill/>
              <a:ln w="9525" cap="flat" cmpd="sng">
                <a:solidFill>
                  <a:srgbClr val="C0392B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 defTabSz="685800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9228" name="菱形 22"/>
              <p:cNvSpPr/>
              <p:nvPr/>
            </p:nvSpPr>
            <p:spPr>
              <a:xfrm>
                <a:off x="83456" y="83456"/>
                <a:ext cx="1157637" cy="1157637"/>
              </a:xfrm>
              <a:prstGeom prst="diamond">
                <a:avLst/>
              </a:prstGeom>
              <a:solidFill>
                <a:srgbClr val="C0392B">
                  <a:alpha val="39999"/>
                </a:srgbClr>
              </a:solidFill>
              <a:ln w="3175" cap="flat" cmpd="sng">
                <a:solidFill>
                  <a:srgbClr val="C0392B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 defTabSz="685800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9229" name="文本框 16"/>
            <p:cNvSpPr txBox="1"/>
            <p:nvPr/>
          </p:nvSpPr>
          <p:spPr>
            <a:xfrm>
              <a:off x="7870" y="3856"/>
              <a:ext cx="1720" cy="5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defTabSz="685800">
                <a:buFont typeface="Arial" panose="020B0604020202020204" pitchFamily="34" charset="0"/>
                <a:buNone/>
              </a:pPr>
              <a:r>
                <a:rPr lang="zh-TW" altLang="en-US" sz="2400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下坡玩具</a:t>
              </a:r>
              <a:endParaRPr lang="zh-TW" altLang="en-US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822440" y="1800225"/>
            <a:ext cx="1919605" cy="1918970"/>
            <a:chOff x="7610" y="2970"/>
            <a:chExt cx="2278" cy="2275"/>
          </a:xfrm>
        </p:grpSpPr>
        <p:grpSp>
          <p:nvGrpSpPr>
            <p:cNvPr id="6" name="组合 20"/>
            <p:cNvGrpSpPr/>
            <p:nvPr/>
          </p:nvGrpSpPr>
          <p:grpSpPr>
            <a:xfrm>
              <a:off x="7610" y="2970"/>
              <a:ext cx="2278" cy="2275"/>
              <a:chOff x="0" y="0"/>
              <a:chExt cx="1324550" cy="1324550"/>
            </a:xfrm>
          </p:grpSpPr>
          <p:sp>
            <p:nvSpPr>
              <p:cNvPr id="7" name="菱形 21"/>
              <p:cNvSpPr/>
              <p:nvPr/>
            </p:nvSpPr>
            <p:spPr>
              <a:xfrm>
                <a:off x="0" y="0"/>
                <a:ext cx="1324550" cy="1324550"/>
              </a:xfrm>
              <a:prstGeom prst="diamond">
                <a:avLst/>
              </a:prstGeom>
              <a:noFill/>
              <a:ln w="9525" cap="flat" cmpd="sng">
                <a:solidFill>
                  <a:srgbClr val="C0392B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 defTabSz="685800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8" name="菱形 22"/>
              <p:cNvSpPr/>
              <p:nvPr/>
            </p:nvSpPr>
            <p:spPr>
              <a:xfrm>
                <a:off x="83456" y="83456"/>
                <a:ext cx="1157637" cy="1157637"/>
              </a:xfrm>
              <a:prstGeom prst="diamond">
                <a:avLst/>
              </a:prstGeom>
              <a:solidFill>
                <a:srgbClr val="C0392B">
                  <a:alpha val="39999"/>
                </a:srgbClr>
              </a:solidFill>
              <a:ln w="3175" cap="flat" cmpd="sng">
                <a:solidFill>
                  <a:srgbClr val="C0392B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ctr"/>
              <a:p>
                <a:pPr algn="ctr" defTabSz="685800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9" name="文本框 16"/>
            <p:cNvSpPr txBox="1"/>
            <p:nvPr/>
          </p:nvSpPr>
          <p:spPr>
            <a:xfrm>
              <a:off x="7870" y="3856"/>
              <a:ext cx="1720" cy="54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ctr" defTabSz="685800">
                <a:buFont typeface="Arial" panose="020B0604020202020204" pitchFamily="34" charset="0"/>
                <a:buNone/>
              </a:pPr>
              <a:r>
                <a:rPr lang="zh-TW" altLang="en-US" sz="2400" b="1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單擺</a:t>
              </a:r>
              <a:endParaRPr lang="zh-TW" altLang="en-US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TW" altLang="en-US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</a:rPr>
              <a:t>思考問題</a:t>
            </a:r>
            <a:endParaRPr lang="zh-TW" altLang="en-US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p>
            <a:pPr marL="365125" indent="-365125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以</a:t>
            </a: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不同</a:t>
            </a:r>
            <a:r>
              <a:rPr lang="zh-TW" altLang="zh-TW" sz="2400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光滑程度的</a:t>
            </a: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木板</a:t>
            </a:r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做</a:t>
            </a: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為</a:t>
            </a:r>
            <a:r>
              <a:rPr lang="zh-TW" altLang="zh-TW" sz="2400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斜坡的差別與影響為何</a:t>
            </a: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？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Times New Roman" panose="02020603050405020304" pitchFamily="18" charset="0"/>
            </a:endParaRPr>
          </a:p>
          <a:p>
            <a:pPr marL="365125" indent="-365125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不能</a:t>
            </a:r>
            <a:r>
              <a:rPr lang="zh-TW" altLang="zh-TW" sz="2400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筆直走下坡時，可能的影響因素有哪些</a:t>
            </a: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？</a:t>
            </a:r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該</a:t>
            </a: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如何</a:t>
            </a:r>
            <a:r>
              <a:rPr lang="zh-TW" altLang="zh-TW" sz="2400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調整</a:t>
            </a: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？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Times New Roman" panose="02020603050405020304" pitchFamily="18" charset="0"/>
            </a:endParaRPr>
          </a:p>
          <a:p>
            <a:pPr marL="365125" indent="-365125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分組</a:t>
            </a:r>
            <a:r>
              <a:rPr lang="zh-TW" altLang="zh-TW" sz="2400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競賽，比賽誰的作品可以走最</a:t>
            </a: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快或</a:t>
            </a:r>
            <a:r>
              <a:rPr lang="zh-TW" altLang="zh-TW" sz="2400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最</a:t>
            </a: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慢？</a:t>
            </a:r>
            <a:endParaRPr lang="en-US" altLang="zh-TW" sz="2400" dirty="0" smtClean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Times New Roman" panose="02020603050405020304" pitchFamily="18" charset="0"/>
            </a:endParaRPr>
          </a:p>
          <a:p>
            <a:pPr marL="365125" indent="-365125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在</a:t>
            </a:r>
            <a:r>
              <a:rPr lang="zh-TW" altLang="zh-TW" sz="2400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相同距離，誰走了最多步？</a:t>
            </a:r>
            <a:endParaRPr lang="zh-TW" altLang="zh-TW" sz="2400" dirty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1086485" y="602615"/>
            <a:ext cx="6892290" cy="34207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Picture 3" descr="下坡玩具動位能_工作區域 1"/>
          <p:cNvPicPr>
            <a:picLocks noChangeAspect="1"/>
          </p:cNvPicPr>
          <p:nvPr/>
        </p:nvPicPr>
        <p:blipFill>
          <a:blip r:embed="rId1"/>
          <a:srcRect b="12988"/>
          <a:stretch>
            <a:fillRect/>
          </a:stretch>
        </p:blipFill>
        <p:spPr>
          <a:xfrm>
            <a:off x="1086485" y="611505"/>
            <a:ext cx="6971030" cy="34118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6485" y="412559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8" name="文本框 16"/>
          <p:cNvSpPr txBox="1"/>
          <p:nvPr/>
        </p:nvSpPr>
        <p:spPr>
          <a:xfrm>
            <a:off x="822643" y="1787525"/>
            <a:ext cx="7498080" cy="15684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 defTabSz="68580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微軟正黑體" panose="020B0604030504040204" charset="-120"/>
                <a:ea typeface="微軟正黑體" panose="020B0604030504040204" charset="-120"/>
              </a:rPr>
              <a:t>能量既不會無中生有，也不會憑空消失。</a:t>
            </a:r>
            <a:endParaRPr lang="zh-TW" altLang="en-US" sz="3200" dirty="0">
              <a:solidFill>
                <a:srgbClr val="FFFFFF"/>
              </a:solidFill>
              <a:latin typeface="微軟正黑體" panose="020B0604030504040204" charset="-120"/>
              <a:ea typeface="微軟正黑體" panose="020B0604030504040204" charset="-120"/>
            </a:endParaRPr>
          </a:p>
          <a:p>
            <a:pPr algn="ctr" defTabSz="68580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微軟正黑體" panose="020B0604030504040204" charset="-120"/>
                <a:ea typeface="微軟正黑體" panose="020B0604030504040204" charset="-120"/>
              </a:rPr>
              <a:t>它可以從一種形式，轉換成另一種形式，</a:t>
            </a:r>
            <a:endParaRPr lang="zh-TW" altLang="en-US" sz="3200" dirty="0">
              <a:solidFill>
                <a:srgbClr val="FFFFFF"/>
              </a:solidFill>
              <a:latin typeface="微軟正黑體" panose="020B0604030504040204" charset="-120"/>
              <a:ea typeface="微軟正黑體" panose="020B0604030504040204" charset="-120"/>
            </a:endParaRPr>
          </a:p>
          <a:p>
            <a:pPr algn="ctr" defTabSz="68580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微軟正黑體" panose="020B0604030504040204" charset="-120"/>
                <a:ea typeface="微軟正黑體" panose="020B0604030504040204" charset="-120"/>
              </a:rPr>
              <a:t>但能量總和永遠不變。</a:t>
            </a:r>
            <a:endParaRPr lang="zh-TW" altLang="en-US" sz="3200" dirty="0">
              <a:solidFill>
                <a:srgbClr val="FFFFFF"/>
              </a:solidFill>
              <a:latin typeface="微軟正黑體" panose="020B0604030504040204" charset="-120"/>
              <a:ea typeface="微軟正黑體" panose="020B060403050404020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lum bright="18000" contrast="12000"/>
          </a:blip>
          <a:stretch>
            <a:fillRect/>
          </a:stretch>
        </p:blipFill>
        <p:spPr>
          <a:xfrm>
            <a:off x="1060450" y="1198245"/>
            <a:ext cx="7023100" cy="274764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Rectangle 6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p>
            <a:pPr marL="365125" indent="-365125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請大家下次帶筆電，或是組員至少一人要帶電腦，並且來老師這裡登記。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Times New Roman" panose="02020603050405020304" pitchFamily="18" charset="0"/>
              <a:sym typeface="+mn-ea"/>
            </a:endParaRPr>
          </a:p>
          <a:p>
            <a:pPr marL="365125" indent="-365125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+mj-lt"/>
              <a:buAutoNum type="arabicPeriod"/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掃描旁邊的</a:t>
            </a:r>
            <a:r>
              <a:rPr lang="en-US" altLang="zh-TW" sz="2400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QR code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  <a:cs typeface="Times New Roman" panose="02020603050405020304" pitchFamily="18" charset="0"/>
                <a:sym typeface="+mn-ea"/>
              </a:rPr>
              <a:t>，進入講義頁，頁面最下面可以下載簡報及學習單。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TW" altLang="en-US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</a:rPr>
              <a:t>課後提醒</a:t>
            </a:r>
            <a:endParaRPr lang="zh-TW" altLang="en-US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</a:endParaRPr>
          </a:p>
        </p:txBody>
      </p:sp>
      <p:pic>
        <p:nvPicPr>
          <p:cNvPr id="2" name="Content Placeholder 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396865" y="1626870"/>
            <a:ext cx="2540000" cy="2540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69" name="文本框 9"/>
          <p:cNvSpPr txBox="1"/>
          <p:nvPr/>
        </p:nvSpPr>
        <p:spPr>
          <a:xfrm>
            <a:off x="3771583" y="2136775"/>
            <a:ext cx="465264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685800"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C0392B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THANK YOU FOR WATCHING</a:t>
            </a:r>
            <a:endParaRPr lang="en-US" altLang="zh-TW" sz="2400" b="1" dirty="0">
              <a:solidFill>
                <a:srgbClr val="C0392B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09765" y="2702560"/>
            <a:ext cx="1414780" cy="14147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菱形 5"/>
          <p:cNvSpPr/>
          <p:nvPr/>
        </p:nvSpPr>
        <p:spPr>
          <a:xfrm>
            <a:off x="3455988" y="1470025"/>
            <a:ext cx="2276475" cy="2276475"/>
          </a:xfrm>
          <a:prstGeom prst="diamond">
            <a:avLst/>
          </a:prstGeom>
          <a:solidFill>
            <a:srgbClr val="C0392B">
              <a:alpha val="39999"/>
            </a:srgbClr>
          </a:solidFill>
          <a:ln w="19050" cap="flat" cmpd="sng">
            <a:solidFill>
              <a:srgbClr val="C039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 defTabSz="685800">
              <a:buFont typeface="Arial" panose="020B0604020202020204" pitchFamily="34" charset="0"/>
              <a:buNone/>
            </a:pPr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0242" name="文本框 16"/>
          <p:cNvSpPr txBox="1"/>
          <p:nvPr/>
        </p:nvSpPr>
        <p:spPr>
          <a:xfrm>
            <a:off x="3972243" y="2255203"/>
            <a:ext cx="1198880" cy="7067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685800">
              <a:buFont typeface="Arial" panose="020B0604020202020204" pitchFamily="34" charset="0"/>
              <a:buNone/>
            </a:pPr>
            <a:r>
              <a:rPr lang="zh-TW" altLang="en-US" sz="40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重心</a:t>
            </a:r>
            <a:endParaRPr lang="zh-TW" altLang="en-US" sz="40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243" name="菱形 6"/>
          <p:cNvSpPr/>
          <p:nvPr/>
        </p:nvSpPr>
        <p:spPr>
          <a:xfrm>
            <a:off x="2266950" y="1801813"/>
            <a:ext cx="1611313" cy="1612900"/>
          </a:xfrm>
          <a:prstGeom prst="diamond">
            <a:avLst/>
          </a:prstGeom>
          <a:solidFill>
            <a:srgbClr val="C0392B">
              <a:alpha val="20000"/>
            </a:srgbClr>
          </a:solidFill>
          <a:ln w="19050" cap="flat" cmpd="sng">
            <a:solidFill>
              <a:srgbClr val="C039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 defTabSz="685800">
              <a:buFont typeface="Arial" panose="020B0604020202020204" pitchFamily="34" charset="0"/>
              <a:buNone/>
            </a:pPr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0244" name="菱形 7"/>
          <p:cNvSpPr/>
          <p:nvPr/>
        </p:nvSpPr>
        <p:spPr>
          <a:xfrm>
            <a:off x="5310188" y="1801813"/>
            <a:ext cx="1611312" cy="1612900"/>
          </a:xfrm>
          <a:prstGeom prst="diamond">
            <a:avLst/>
          </a:prstGeom>
          <a:solidFill>
            <a:srgbClr val="C0392B">
              <a:alpha val="20000"/>
            </a:srgbClr>
          </a:solidFill>
          <a:ln w="19050" cap="flat" cmpd="sng">
            <a:solidFill>
              <a:srgbClr val="C039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 defTabSz="685800">
              <a:buFont typeface="Arial" panose="020B0604020202020204" pitchFamily="34" charset="0"/>
              <a:buNone/>
            </a:pPr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0245" name="菱形 8"/>
          <p:cNvSpPr/>
          <p:nvPr/>
        </p:nvSpPr>
        <p:spPr>
          <a:xfrm>
            <a:off x="1446213" y="2066925"/>
            <a:ext cx="1082675" cy="1082675"/>
          </a:xfrm>
          <a:prstGeom prst="diamond">
            <a:avLst/>
          </a:prstGeom>
          <a:noFill/>
          <a:ln w="19050" cap="flat" cmpd="sng">
            <a:solidFill>
              <a:srgbClr val="C039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 defTabSz="685800">
              <a:buFont typeface="Arial" panose="020B0604020202020204" pitchFamily="34" charset="0"/>
              <a:buNone/>
            </a:pPr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0246" name="菱形 10"/>
          <p:cNvSpPr/>
          <p:nvPr/>
        </p:nvSpPr>
        <p:spPr>
          <a:xfrm>
            <a:off x="774700" y="1922463"/>
            <a:ext cx="1371600" cy="1371600"/>
          </a:xfrm>
          <a:prstGeom prst="diamond">
            <a:avLst/>
          </a:prstGeom>
          <a:solidFill>
            <a:srgbClr val="3A515D">
              <a:alpha val="20000"/>
            </a:srgbClr>
          </a:solidFill>
          <a:ln w="19050" cap="flat" cmpd="sng">
            <a:solidFill>
              <a:srgbClr val="C039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 defTabSz="685800">
              <a:buFont typeface="Arial" panose="020B0604020202020204" pitchFamily="34" charset="0"/>
              <a:buNone/>
            </a:pPr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0247" name="菱形 11"/>
          <p:cNvSpPr/>
          <p:nvPr/>
        </p:nvSpPr>
        <p:spPr>
          <a:xfrm>
            <a:off x="7054850" y="1922463"/>
            <a:ext cx="1370013" cy="1371600"/>
          </a:xfrm>
          <a:prstGeom prst="diamond">
            <a:avLst/>
          </a:prstGeom>
          <a:solidFill>
            <a:srgbClr val="3A515D">
              <a:alpha val="20000"/>
            </a:srgbClr>
          </a:solidFill>
          <a:ln w="19050" cap="flat" cmpd="sng">
            <a:solidFill>
              <a:srgbClr val="C039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 defTabSz="685800">
              <a:buFont typeface="Arial" panose="020B0604020202020204" pitchFamily="34" charset="0"/>
              <a:buNone/>
            </a:pPr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0248" name="菱形 12"/>
          <p:cNvSpPr/>
          <p:nvPr/>
        </p:nvSpPr>
        <p:spPr>
          <a:xfrm>
            <a:off x="2860675" y="874713"/>
            <a:ext cx="3465513" cy="3467100"/>
          </a:xfrm>
          <a:prstGeom prst="diamond">
            <a:avLst/>
          </a:prstGeom>
          <a:noFill/>
          <a:ln w="19050" cap="flat" cmpd="sng">
            <a:solidFill>
              <a:srgbClr val="C039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 defTabSz="685800">
              <a:buFont typeface="Arial" panose="020B0604020202020204" pitchFamily="34" charset="0"/>
              <a:buNone/>
            </a:pPr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0249" name="菱形 13"/>
          <p:cNvSpPr/>
          <p:nvPr/>
        </p:nvSpPr>
        <p:spPr>
          <a:xfrm>
            <a:off x="6656388" y="2066925"/>
            <a:ext cx="1082675" cy="1082675"/>
          </a:xfrm>
          <a:prstGeom prst="diamond">
            <a:avLst/>
          </a:prstGeom>
          <a:noFill/>
          <a:ln w="19050" cap="flat" cmpd="sng">
            <a:solidFill>
              <a:srgbClr val="C0392B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p>
            <a:pPr algn="ctr" defTabSz="685800">
              <a:buFont typeface="Arial" panose="020B0604020202020204" pitchFamily="34" charset="0"/>
              <a:buNone/>
            </a:pPr>
            <a:endParaRPr lang="zh-CN" altLang="en-US" dirty="0">
              <a:solidFill>
                <a:srgbClr val="FFFFFF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59740"/>
            <a:ext cx="8229600" cy="857250"/>
          </a:xfrm>
        </p:spPr>
        <p:txBody>
          <a:bodyPr/>
          <a:p>
            <a:r>
              <a:rPr lang="zh-TW" altLang="en-US">
                <a:solidFill>
                  <a:schemeClr val="bg1"/>
                </a:solidFill>
                <a:latin typeface="微軟正黑體 Light" panose="020B0304030504040204" charset="-120"/>
                <a:ea typeface="微軟正黑體 Light" panose="020B0304030504040204" charset="-120"/>
              </a:rPr>
              <a:t>重心是什麼意思？</a:t>
            </a:r>
            <a:endParaRPr lang="zh-TW" altLang="en-US">
              <a:solidFill>
                <a:schemeClr val="bg1"/>
              </a:solidFill>
              <a:latin typeface="微軟正黑體 Light" panose="020B0304030504040204" charset="-120"/>
              <a:ea typeface="微軟正黑體 Light" panose="020B0304030504040204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2050" name="Picture 2" descr="C:\Users\ASUS\Pictures\下載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1450340"/>
            <a:ext cx="3371215" cy="224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21970" y="3793490"/>
            <a:ext cx="8229600" cy="856615"/>
          </a:xfrm>
        </p:spPr>
        <p:txBody>
          <a:bodyPr/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</a:rPr>
              <a:t>重心是所有重量分布的中心點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charset="-120"/>
                <a:ea typeface="微軟正黑體" panose="020B0604030504040204" charset="-120"/>
              </a:rPr>
              <a:t>。</a:t>
            </a:r>
            <a:endParaRPr lang="zh-TW" altLang="en-US">
              <a:solidFill>
                <a:schemeClr val="bg1"/>
              </a:solidFill>
              <a:latin typeface="微軟正黑體" panose="020B0604030504040204" charset="-120"/>
              <a:ea typeface="微軟正黑體" panose="020B0604030504040204" charset="-12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8" name="文本框 16"/>
          <p:cNvSpPr txBox="1"/>
          <p:nvPr/>
        </p:nvSpPr>
        <p:spPr>
          <a:xfrm>
            <a:off x="1635443" y="1934845"/>
            <a:ext cx="5872480" cy="12731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 defTabSz="68580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思考看看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 defTabSz="68580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生活中的物品的重心在哪裡呢？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sp>
        <p:nvSpPr>
          <p:cNvPr id="11268" name="文本框 16"/>
          <p:cNvSpPr txBox="1"/>
          <p:nvPr/>
        </p:nvSpPr>
        <p:spPr>
          <a:xfrm>
            <a:off x="2041843" y="796290"/>
            <a:ext cx="50596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defTabSz="685800">
              <a:buFont typeface="Arial" panose="020B0604020202020204" pitchFamily="34" charset="0"/>
              <a:buNone/>
            </a:pPr>
            <a:r>
              <a:rPr lang="zh-TW" altLang="en-US" sz="32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這些物品的重心在哪裡呢？</a:t>
            </a:r>
            <a:endParaRPr lang="zh-TW" altLang="en-US" sz="3200" dirty="0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4355" y="1744345"/>
            <a:ext cx="1747520" cy="1748790"/>
            <a:chOff x="885" y="2672"/>
            <a:chExt cx="2752" cy="2754"/>
          </a:xfrm>
        </p:grpSpPr>
        <p:grpSp>
          <p:nvGrpSpPr>
            <p:cNvPr id="12296" name="组合 27"/>
            <p:cNvGrpSpPr/>
            <p:nvPr/>
          </p:nvGrpSpPr>
          <p:grpSpPr>
            <a:xfrm>
              <a:off x="885" y="2672"/>
              <a:ext cx="2753" cy="2755"/>
              <a:chOff x="0" y="0"/>
              <a:chExt cx="1748028" cy="1748028"/>
            </a:xfrm>
          </p:grpSpPr>
          <p:sp>
            <p:nvSpPr>
              <p:cNvPr id="12297" name="菱形 19"/>
              <p:cNvSpPr/>
              <p:nvPr/>
            </p:nvSpPr>
            <p:spPr>
              <a:xfrm>
                <a:off x="0" y="0"/>
                <a:ext cx="1748028" cy="1748028"/>
              </a:xfrm>
              <a:prstGeom prst="diamond">
                <a:avLst/>
              </a:prstGeom>
              <a:solidFill>
                <a:srgbClr val="C0392B"/>
              </a:solidFill>
              <a:ln w="9525">
                <a:noFill/>
              </a:ln>
            </p:spPr>
            <p:txBody>
              <a:bodyPr anchor="ctr"/>
              <a:p>
                <a:pPr algn="ctr" defTabSz="685800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2298" name="Freeform 127"/>
              <p:cNvSpPr>
                <a:spLocks noEditPoints="1"/>
              </p:cNvSpPr>
              <p:nvPr/>
            </p:nvSpPr>
            <p:spPr>
              <a:xfrm>
                <a:off x="571139" y="493568"/>
                <a:ext cx="518045" cy="392852"/>
              </a:xfrm>
              <a:custGeom>
                <a:avLst/>
                <a:gdLst/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pathLst>
                  <a:path w="240" h="182">
                    <a:moveTo>
                      <a:pt x="14" y="64"/>
                    </a:moveTo>
                    <a:lnTo>
                      <a:pt x="100" y="64"/>
                    </a:lnTo>
                    <a:lnTo>
                      <a:pt x="104" y="40"/>
                    </a:lnTo>
                    <a:lnTo>
                      <a:pt x="112" y="40"/>
                    </a:lnTo>
                    <a:lnTo>
                      <a:pt x="116" y="26"/>
                    </a:lnTo>
                    <a:lnTo>
                      <a:pt x="120" y="18"/>
                    </a:lnTo>
                    <a:lnTo>
                      <a:pt x="124" y="10"/>
                    </a:lnTo>
                    <a:lnTo>
                      <a:pt x="128" y="6"/>
                    </a:lnTo>
                    <a:lnTo>
                      <a:pt x="132" y="2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54" y="2"/>
                    </a:lnTo>
                    <a:lnTo>
                      <a:pt x="164" y="6"/>
                    </a:lnTo>
                    <a:lnTo>
                      <a:pt x="172" y="12"/>
                    </a:lnTo>
                    <a:lnTo>
                      <a:pt x="186" y="20"/>
                    </a:lnTo>
                    <a:lnTo>
                      <a:pt x="194" y="22"/>
                    </a:lnTo>
                    <a:lnTo>
                      <a:pt x="200" y="24"/>
                    </a:lnTo>
                    <a:lnTo>
                      <a:pt x="208" y="24"/>
                    </a:lnTo>
                    <a:lnTo>
                      <a:pt x="214" y="20"/>
                    </a:lnTo>
                    <a:lnTo>
                      <a:pt x="222" y="14"/>
                    </a:lnTo>
                    <a:lnTo>
                      <a:pt x="228" y="6"/>
                    </a:lnTo>
                    <a:lnTo>
                      <a:pt x="240" y="14"/>
                    </a:lnTo>
                    <a:lnTo>
                      <a:pt x="230" y="26"/>
                    </a:lnTo>
                    <a:lnTo>
                      <a:pt x="220" y="34"/>
                    </a:lnTo>
                    <a:lnTo>
                      <a:pt x="212" y="38"/>
                    </a:lnTo>
                    <a:lnTo>
                      <a:pt x="202" y="38"/>
                    </a:lnTo>
                    <a:lnTo>
                      <a:pt x="192" y="38"/>
                    </a:lnTo>
                    <a:lnTo>
                      <a:pt x="184" y="34"/>
                    </a:lnTo>
                    <a:lnTo>
                      <a:pt x="166" y="24"/>
                    </a:lnTo>
                    <a:lnTo>
                      <a:pt x="150" y="16"/>
                    </a:lnTo>
                    <a:lnTo>
                      <a:pt x="144" y="14"/>
                    </a:lnTo>
                    <a:lnTo>
                      <a:pt x="138" y="16"/>
                    </a:lnTo>
                    <a:lnTo>
                      <a:pt x="134" y="22"/>
                    </a:lnTo>
                    <a:lnTo>
                      <a:pt x="128" y="32"/>
                    </a:lnTo>
                    <a:lnTo>
                      <a:pt x="126" y="40"/>
                    </a:lnTo>
                    <a:lnTo>
                      <a:pt x="132" y="40"/>
                    </a:lnTo>
                    <a:lnTo>
                      <a:pt x="136" y="64"/>
                    </a:lnTo>
                    <a:lnTo>
                      <a:pt x="222" y="64"/>
                    </a:lnTo>
                    <a:lnTo>
                      <a:pt x="226" y="64"/>
                    </a:lnTo>
                    <a:lnTo>
                      <a:pt x="232" y="68"/>
                    </a:lnTo>
                    <a:lnTo>
                      <a:pt x="234" y="72"/>
                    </a:lnTo>
                    <a:lnTo>
                      <a:pt x="236" y="78"/>
                    </a:lnTo>
                    <a:lnTo>
                      <a:pt x="236" y="168"/>
                    </a:lnTo>
                    <a:lnTo>
                      <a:pt x="234" y="172"/>
                    </a:lnTo>
                    <a:lnTo>
                      <a:pt x="232" y="178"/>
                    </a:lnTo>
                    <a:lnTo>
                      <a:pt x="226" y="180"/>
                    </a:lnTo>
                    <a:lnTo>
                      <a:pt x="222" y="182"/>
                    </a:lnTo>
                    <a:lnTo>
                      <a:pt x="14" y="182"/>
                    </a:lnTo>
                    <a:lnTo>
                      <a:pt x="8" y="180"/>
                    </a:lnTo>
                    <a:lnTo>
                      <a:pt x="4" y="178"/>
                    </a:lnTo>
                    <a:lnTo>
                      <a:pt x="0" y="172"/>
                    </a:lnTo>
                    <a:lnTo>
                      <a:pt x="0" y="168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4" y="68"/>
                    </a:lnTo>
                    <a:lnTo>
                      <a:pt x="8" y="64"/>
                    </a:lnTo>
                    <a:lnTo>
                      <a:pt x="14" y="64"/>
                    </a:lnTo>
                    <a:close/>
                    <a:moveTo>
                      <a:pt x="22" y="94"/>
                    </a:moveTo>
                    <a:lnTo>
                      <a:pt x="22" y="108"/>
                    </a:lnTo>
                    <a:lnTo>
                      <a:pt x="46" y="108"/>
                    </a:lnTo>
                    <a:lnTo>
                      <a:pt x="46" y="94"/>
                    </a:lnTo>
                    <a:lnTo>
                      <a:pt x="22" y="94"/>
                    </a:lnTo>
                    <a:close/>
                    <a:moveTo>
                      <a:pt x="194" y="144"/>
                    </a:moveTo>
                    <a:lnTo>
                      <a:pt x="194" y="158"/>
                    </a:lnTo>
                    <a:lnTo>
                      <a:pt x="218" y="158"/>
                    </a:lnTo>
                    <a:lnTo>
                      <a:pt x="218" y="144"/>
                    </a:lnTo>
                    <a:lnTo>
                      <a:pt x="194" y="144"/>
                    </a:lnTo>
                    <a:close/>
                    <a:moveTo>
                      <a:pt x="160" y="144"/>
                    </a:moveTo>
                    <a:lnTo>
                      <a:pt x="160" y="144"/>
                    </a:lnTo>
                    <a:lnTo>
                      <a:pt x="160" y="158"/>
                    </a:lnTo>
                    <a:lnTo>
                      <a:pt x="184" y="158"/>
                    </a:lnTo>
                    <a:lnTo>
                      <a:pt x="184" y="144"/>
                    </a:lnTo>
                    <a:lnTo>
                      <a:pt x="160" y="144"/>
                    </a:lnTo>
                    <a:close/>
                    <a:moveTo>
                      <a:pt x="56" y="144"/>
                    </a:moveTo>
                    <a:lnTo>
                      <a:pt x="56" y="144"/>
                    </a:lnTo>
                    <a:lnTo>
                      <a:pt x="56" y="158"/>
                    </a:lnTo>
                    <a:lnTo>
                      <a:pt x="148" y="158"/>
                    </a:lnTo>
                    <a:lnTo>
                      <a:pt x="148" y="144"/>
                    </a:lnTo>
                    <a:lnTo>
                      <a:pt x="56" y="144"/>
                    </a:lnTo>
                    <a:close/>
                    <a:moveTo>
                      <a:pt x="22" y="144"/>
                    </a:moveTo>
                    <a:lnTo>
                      <a:pt x="22" y="158"/>
                    </a:lnTo>
                    <a:lnTo>
                      <a:pt x="46" y="158"/>
                    </a:lnTo>
                    <a:lnTo>
                      <a:pt x="46" y="144"/>
                    </a:lnTo>
                    <a:lnTo>
                      <a:pt x="22" y="144"/>
                    </a:lnTo>
                    <a:close/>
                    <a:moveTo>
                      <a:pt x="180" y="118"/>
                    </a:moveTo>
                    <a:lnTo>
                      <a:pt x="180" y="134"/>
                    </a:lnTo>
                    <a:lnTo>
                      <a:pt x="218" y="134"/>
                    </a:lnTo>
                    <a:lnTo>
                      <a:pt x="218" y="118"/>
                    </a:lnTo>
                    <a:lnTo>
                      <a:pt x="180" y="118"/>
                    </a:lnTo>
                    <a:close/>
                    <a:moveTo>
                      <a:pt x="146" y="118"/>
                    </a:moveTo>
                    <a:lnTo>
                      <a:pt x="146" y="118"/>
                    </a:lnTo>
                    <a:lnTo>
                      <a:pt x="146" y="134"/>
                    </a:lnTo>
                    <a:lnTo>
                      <a:pt x="170" y="134"/>
                    </a:lnTo>
                    <a:lnTo>
                      <a:pt x="170" y="118"/>
                    </a:lnTo>
                    <a:lnTo>
                      <a:pt x="146" y="118"/>
                    </a:lnTo>
                    <a:close/>
                    <a:moveTo>
                      <a:pt x="112" y="118"/>
                    </a:moveTo>
                    <a:lnTo>
                      <a:pt x="112" y="118"/>
                    </a:lnTo>
                    <a:lnTo>
                      <a:pt x="112" y="134"/>
                    </a:lnTo>
                    <a:lnTo>
                      <a:pt x="136" y="134"/>
                    </a:lnTo>
                    <a:lnTo>
                      <a:pt x="136" y="118"/>
                    </a:lnTo>
                    <a:lnTo>
                      <a:pt x="112" y="118"/>
                    </a:lnTo>
                    <a:close/>
                    <a:moveTo>
                      <a:pt x="78" y="118"/>
                    </a:moveTo>
                    <a:lnTo>
                      <a:pt x="78" y="118"/>
                    </a:lnTo>
                    <a:lnTo>
                      <a:pt x="78" y="134"/>
                    </a:lnTo>
                    <a:lnTo>
                      <a:pt x="100" y="134"/>
                    </a:lnTo>
                    <a:lnTo>
                      <a:pt x="100" y="118"/>
                    </a:lnTo>
                    <a:lnTo>
                      <a:pt x="78" y="118"/>
                    </a:lnTo>
                    <a:close/>
                    <a:moveTo>
                      <a:pt x="42" y="118"/>
                    </a:moveTo>
                    <a:lnTo>
                      <a:pt x="42" y="118"/>
                    </a:lnTo>
                    <a:lnTo>
                      <a:pt x="42" y="134"/>
                    </a:lnTo>
                    <a:lnTo>
                      <a:pt x="66" y="134"/>
                    </a:lnTo>
                    <a:lnTo>
                      <a:pt x="66" y="118"/>
                    </a:lnTo>
                    <a:lnTo>
                      <a:pt x="42" y="118"/>
                    </a:lnTo>
                    <a:close/>
                    <a:moveTo>
                      <a:pt x="22" y="118"/>
                    </a:moveTo>
                    <a:lnTo>
                      <a:pt x="22" y="134"/>
                    </a:lnTo>
                    <a:lnTo>
                      <a:pt x="30" y="134"/>
                    </a:lnTo>
                    <a:lnTo>
                      <a:pt x="30" y="118"/>
                    </a:lnTo>
                    <a:lnTo>
                      <a:pt x="22" y="118"/>
                    </a:lnTo>
                    <a:close/>
                    <a:moveTo>
                      <a:pt x="194" y="94"/>
                    </a:moveTo>
                    <a:lnTo>
                      <a:pt x="194" y="108"/>
                    </a:lnTo>
                    <a:lnTo>
                      <a:pt x="218" y="108"/>
                    </a:lnTo>
                    <a:lnTo>
                      <a:pt x="218" y="94"/>
                    </a:lnTo>
                    <a:lnTo>
                      <a:pt x="194" y="94"/>
                    </a:lnTo>
                    <a:close/>
                    <a:moveTo>
                      <a:pt x="56" y="94"/>
                    </a:moveTo>
                    <a:lnTo>
                      <a:pt x="56" y="94"/>
                    </a:lnTo>
                    <a:lnTo>
                      <a:pt x="56" y="108"/>
                    </a:lnTo>
                    <a:lnTo>
                      <a:pt x="80" y="108"/>
                    </a:lnTo>
                    <a:lnTo>
                      <a:pt x="80" y="94"/>
                    </a:lnTo>
                    <a:lnTo>
                      <a:pt x="56" y="94"/>
                    </a:lnTo>
                    <a:close/>
                    <a:moveTo>
                      <a:pt x="90" y="94"/>
                    </a:moveTo>
                    <a:lnTo>
                      <a:pt x="90" y="94"/>
                    </a:lnTo>
                    <a:lnTo>
                      <a:pt x="90" y="108"/>
                    </a:lnTo>
                    <a:lnTo>
                      <a:pt x="114" y="108"/>
                    </a:lnTo>
                    <a:lnTo>
                      <a:pt x="114" y="94"/>
                    </a:lnTo>
                    <a:lnTo>
                      <a:pt x="90" y="94"/>
                    </a:lnTo>
                    <a:close/>
                    <a:moveTo>
                      <a:pt x="126" y="94"/>
                    </a:moveTo>
                    <a:lnTo>
                      <a:pt x="126" y="94"/>
                    </a:lnTo>
                    <a:lnTo>
                      <a:pt x="126" y="108"/>
                    </a:lnTo>
                    <a:lnTo>
                      <a:pt x="148" y="108"/>
                    </a:lnTo>
                    <a:lnTo>
                      <a:pt x="148" y="94"/>
                    </a:lnTo>
                    <a:lnTo>
                      <a:pt x="126" y="94"/>
                    </a:lnTo>
                    <a:close/>
                    <a:moveTo>
                      <a:pt x="160" y="94"/>
                    </a:moveTo>
                    <a:lnTo>
                      <a:pt x="160" y="94"/>
                    </a:lnTo>
                    <a:lnTo>
                      <a:pt x="160" y="108"/>
                    </a:lnTo>
                    <a:lnTo>
                      <a:pt x="184" y="108"/>
                    </a:lnTo>
                    <a:lnTo>
                      <a:pt x="184" y="94"/>
                    </a:lnTo>
                    <a:lnTo>
                      <a:pt x="160" y="9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4" name="文本框 16"/>
            <p:cNvSpPr txBox="1"/>
            <p:nvPr/>
          </p:nvSpPr>
          <p:spPr>
            <a:xfrm>
              <a:off x="1648" y="4146"/>
              <a:ext cx="1088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defTabSz="685800">
                <a:buFont typeface="Arial" panose="020B0604020202020204" pitchFamily="34" charset="0"/>
                <a:buNone/>
              </a:pPr>
              <a:r>
                <a:rPr lang="zh-TW" altLang="en-US" sz="2000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鍵盤</a:t>
              </a:r>
              <a:endParaRPr lang="zh-TW" altLang="en-US" sz="20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52395" y="1744345"/>
            <a:ext cx="1747520" cy="1748790"/>
            <a:chOff x="4190" y="2672"/>
            <a:chExt cx="2752" cy="2754"/>
          </a:xfrm>
        </p:grpSpPr>
        <p:grpSp>
          <p:nvGrpSpPr>
            <p:cNvPr id="3" name="Group 2"/>
            <p:cNvGrpSpPr/>
            <p:nvPr/>
          </p:nvGrpSpPr>
          <p:grpSpPr>
            <a:xfrm>
              <a:off x="4190" y="2672"/>
              <a:ext cx="2753" cy="2755"/>
              <a:chOff x="4215" y="2673"/>
              <a:chExt cx="2753" cy="2755"/>
            </a:xfrm>
          </p:grpSpPr>
          <p:sp>
            <p:nvSpPr>
              <p:cNvPr id="12300" name="菱形 20"/>
              <p:cNvSpPr/>
              <p:nvPr/>
            </p:nvSpPr>
            <p:spPr>
              <a:xfrm>
                <a:off x="4215" y="2673"/>
                <a:ext cx="2753" cy="2755"/>
              </a:xfrm>
              <a:prstGeom prst="diamond">
                <a:avLst/>
              </a:prstGeom>
              <a:solidFill>
                <a:srgbClr val="C0392B"/>
              </a:solidFill>
              <a:ln w="9525">
                <a:noFill/>
              </a:ln>
            </p:spPr>
            <p:txBody>
              <a:bodyPr anchor="ctr"/>
              <a:p>
                <a:pPr algn="ctr" defTabSz="685800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0494" name="Freeform 203"/>
              <p:cNvSpPr>
                <a:spLocks noEditPoints="1"/>
              </p:cNvSpPr>
              <p:nvPr/>
            </p:nvSpPr>
            <p:spPr>
              <a:xfrm>
                <a:off x="5337" y="3529"/>
                <a:ext cx="510" cy="618"/>
              </a:xfrm>
              <a:custGeom>
                <a:avLst/>
                <a:gdLst/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pathLst>
                  <a:path w="184" h="222">
                    <a:moveTo>
                      <a:pt x="84" y="208"/>
                    </a:moveTo>
                    <a:lnTo>
                      <a:pt x="184" y="208"/>
                    </a:lnTo>
                    <a:lnTo>
                      <a:pt x="184" y="222"/>
                    </a:lnTo>
                    <a:lnTo>
                      <a:pt x="54" y="222"/>
                    </a:lnTo>
                    <a:lnTo>
                      <a:pt x="84" y="208"/>
                    </a:lnTo>
                    <a:close/>
                    <a:moveTo>
                      <a:pt x="140" y="72"/>
                    </a:moveTo>
                    <a:lnTo>
                      <a:pt x="146" y="64"/>
                    </a:lnTo>
                    <a:lnTo>
                      <a:pt x="148" y="58"/>
                    </a:lnTo>
                    <a:lnTo>
                      <a:pt x="148" y="52"/>
                    </a:lnTo>
                    <a:lnTo>
                      <a:pt x="144" y="46"/>
                    </a:lnTo>
                    <a:lnTo>
                      <a:pt x="140" y="42"/>
                    </a:lnTo>
                    <a:lnTo>
                      <a:pt x="94" y="16"/>
                    </a:lnTo>
                    <a:lnTo>
                      <a:pt x="88" y="14"/>
                    </a:lnTo>
                    <a:lnTo>
                      <a:pt x="82" y="14"/>
                    </a:lnTo>
                    <a:lnTo>
                      <a:pt x="78" y="18"/>
                    </a:lnTo>
                    <a:lnTo>
                      <a:pt x="74" y="22"/>
                    </a:lnTo>
                    <a:lnTo>
                      <a:pt x="68" y="30"/>
                    </a:lnTo>
                    <a:lnTo>
                      <a:pt x="70" y="32"/>
                    </a:lnTo>
                    <a:lnTo>
                      <a:pt x="88" y="42"/>
                    </a:lnTo>
                    <a:lnTo>
                      <a:pt x="122" y="60"/>
                    </a:lnTo>
                    <a:lnTo>
                      <a:pt x="140" y="72"/>
                    </a:lnTo>
                    <a:close/>
                    <a:moveTo>
                      <a:pt x="160" y="68"/>
                    </a:moveTo>
                    <a:lnTo>
                      <a:pt x="160" y="68"/>
                    </a:lnTo>
                    <a:lnTo>
                      <a:pt x="152" y="82"/>
                    </a:lnTo>
                    <a:lnTo>
                      <a:pt x="150" y="88"/>
                    </a:lnTo>
                    <a:lnTo>
                      <a:pt x="148" y="90"/>
                    </a:lnTo>
                    <a:lnTo>
                      <a:pt x="100" y="172"/>
                    </a:lnTo>
                    <a:lnTo>
                      <a:pt x="98" y="176"/>
                    </a:lnTo>
                    <a:lnTo>
                      <a:pt x="96" y="176"/>
                    </a:lnTo>
                    <a:lnTo>
                      <a:pt x="88" y="180"/>
                    </a:lnTo>
                    <a:lnTo>
                      <a:pt x="82" y="180"/>
                    </a:lnTo>
                    <a:lnTo>
                      <a:pt x="76" y="180"/>
                    </a:lnTo>
                    <a:lnTo>
                      <a:pt x="72" y="178"/>
                    </a:lnTo>
                    <a:lnTo>
                      <a:pt x="66" y="172"/>
                    </a:lnTo>
                    <a:lnTo>
                      <a:pt x="64" y="166"/>
                    </a:lnTo>
                    <a:lnTo>
                      <a:pt x="52" y="164"/>
                    </a:lnTo>
                    <a:lnTo>
                      <a:pt x="42" y="160"/>
                    </a:lnTo>
                    <a:lnTo>
                      <a:pt x="34" y="154"/>
                    </a:lnTo>
                    <a:lnTo>
                      <a:pt x="26" y="144"/>
                    </a:lnTo>
                    <a:lnTo>
                      <a:pt x="20" y="146"/>
                    </a:lnTo>
                    <a:lnTo>
                      <a:pt x="12" y="144"/>
                    </a:lnTo>
                    <a:lnTo>
                      <a:pt x="8" y="140"/>
                    </a:lnTo>
                    <a:lnTo>
                      <a:pt x="4" y="136"/>
                    </a:lnTo>
                    <a:lnTo>
                      <a:pt x="2" y="130"/>
                    </a:lnTo>
                    <a:lnTo>
                      <a:pt x="2" y="122"/>
                    </a:lnTo>
                    <a:lnTo>
                      <a:pt x="0" y="118"/>
                    </a:lnTo>
                    <a:lnTo>
                      <a:pt x="2" y="116"/>
                    </a:lnTo>
                    <a:lnTo>
                      <a:pt x="50" y="34"/>
                    </a:lnTo>
                    <a:lnTo>
                      <a:pt x="52" y="30"/>
                    </a:lnTo>
                    <a:lnTo>
                      <a:pt x="54" y="24"/>
                    </a:lnTo>
                    <a:lnTo>
                      <a:pt x="56" y="24"/>
                    </a:lnTo>
                    <a:lnTo>
                      <a:pt x="62" y="12"/>
                    </a:lnTo>
                    <a:lnTo>
                      <a:pt x="70" y="4"/>
                    </a:lnTo>
                    <a:lnTo>
                      <a:pt x="78" y="0"/>
                    </a:lnTo>
                    <a:lnTo>
                      <a:pt x="88" y="0"/>
                    </a:lnTo>
                    <a:lnTo>
                      <a:pt x="98" y="2"/>
                    </a:lnTo>
                    <a:lnTo>
                      <a:pt x="152" y="34"/>
                    </a:lnTo>
                    <a:lnTo>
                      <a:pt x="158" y="40"/>
                    </a:lnTo>
                    <a:lnTo>
                      <a:pt x="162" y="48"/>
                    </a:lnTo>
                    <a:lnTo>
                      <a:pt x="164" y="58"/>
                    </a:lnTo>
                    <a:lnTo>
                      <a:pt x="160" y="68"/>
                    </a:lnTo>
                    <a:close/>
                    <a:moveTo>
                      <a:pt x="4" y="160"/>
                    </a:moveTo>
                    <a:lnTo>
                      <a:pt x="4" y="206"/>
                    </a:lnTo>
                    <a:lnTo>
                      <a:pt x="26" y="218"/>
                    </a:lnTo>
                    <a:lnTo>
                      <a:pt x="66" y="196"/>
                    </a:lnTo>
                    <a:lnTo>
                      <a:pt x="4" y="16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5" name="文本框 16"/>
            <p:cNvSpPr txBox="1"/>
            <p:nvPr/>
          </p:nvSpPr>
          <p:spPr>
            <a:xfrm>
              <a:off x="5022" y="4146"/>
              <a:ext cx="1088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defTabSz="685800">
                <a:buFont typeface="Arial" panose="020B0604020202020204" pitchFamily="34" charset="0"/>
                <a:buNone/>
              </a:pPr>
              <a:r>
                <a:rPr lang="zh-TW" altLang="en-US" sz="2000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鉛筆</a:t>
              </a:r>
              <a:endParaRPr lang="zh-TW" altLang="en-US" sz="20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50435" y="1744345"/>
            <a:ext cx="1747520" cy="1748790"/>
            <a:chOff x="7493" y="2672"/>
            <a:chExt cx="2752" cy="2754"/>
          </a:xfrm>
        </p:grpSpPr>
        <p:grpSp>
          <p:nvGrpSpPr>
            <p:cNvPr id="12305" name="组合 1"/>
            <p:cNvGrpSpPr/>
            <p:nvPr/>
          </p:nvGrpSpPr>
          <p:grpSpPr>
            <a:xfrm>
              <a:off x="7493" y="2672"/>
              <a:ext cx="2752" cy="2755"/>
              <a:chOff x="4773613" y="1697038"/>
              <a:chExt cx="1747837" cy="1749425"/>
            </a:xfrm>
          </p:grpSpPr>
          <p:sp>
            <p:nvSpPr>
              <p:cNvPr id="12306" name="菱形 21"/>
              <p:cNvSpPr/>
              <p:nvPr/>
            </p:nvSpPr>
            <p:spPr>
              <a:xfrm>
                <a:off x="4773613" y="1697038"/>
                <a:ext cx="1747837" cy="1749425"/>
              </a:xfrm>
              <a:prstGeom prst="diamond">
                <a:avLst/>
              </a:prstGeom>
              <a:solidFill>
                <a:srgbClr val="C0392B"/>
              </a:solidFill>
              <a:ln w="9525">
                <a:noFill/>
              </a:ln>
            </p:spPr>
            <p:txBody>
              <a:bodyPr anchor="ctr"/>
              <a:p>
                <a:pPr algn="ctr" defTabSz="685800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21" name="Freeform 199"/>
              <p:cNvSpPr>
                <a:spLocks noEditPoints="1"/>
              </p:cNvSpPr>
              <p:nvPr/>
            </p:nvSpPr>
            <p:spPr bwMode="auto">
              <a:xfrm>
                <a:off x="5459413" y="2151380"/>
                <a:ext cx="376237" cy="571500"/>
              </a:xfrm>
              <a:custGeom>
                <a:avLst/>
                <a:gdLst>
                  <a:gd name="T0" fmla="*/ 31915 w 154"/>
                  <a:gd name="T1" fmla="*/ 119944 h 234"/>
                  <a:gd name="T2" fmla="*/ 63830 w 154"/>
                  <a:gd name="T3" fmla="*/ 197556 h 234"/>
                  <a:gd name="T4" fmla="*/ 99291 w 154"/>
                  <a:gd name="T5" fmla="*/ 243417 h 234"/>
                  <a:gd name="T6" fmla="*/ 88653 w 154"/>
                  <a:gd name="T7" fmla="*/ 134056 h 234"/>
                  <a:gd name="T8" fmla="*/ 109929 w 154"/>
                  <a:gd name="T9" fmla="*/ 123472 h 234"/>
                  <a:gd name="T10" fmla="*/ 152482 w 154"/>
                  <a:gd name="T11" fmla="*/ 127000 h 234"/>
                  <a:gd name="T12" fmla="*/ 187944 w 154"/>
                  <a:gd name="T13" fmla="*/ 130528 h 234"/>
                  <a:gd name="T14" fmla="*/ 170213 w 154"/>
                  <a:gd name="T15" fmla="*/ 225778 h 234"/>
                  <a:gd name="T16" fmla="*/ 180851 w 154"/>
                  <a:gd name="T17" fmla="*/ 243417 h 234"/>
                  <a:gd name="T18" fmla="*/ 234043 w 154"/>
                  <a:gd name="T19" fmla="*/ 148167 h 234"/>
                  <a:gd name="T20" fmla="*/ 237589 w 154"/>
                  <a:gd name="T21" fmla="*/ 88194 h 234"/>
                  <a:gd name="T22" fmla="*/ 198582 w 154"/>
                  <a:gd name="T23" fmla="*/ 45861 h 234"/>
                  <a:gd name="T24" fmla="*/ 74468 w 154"/>
                  <a:gd name="T25" fmla="*/ 45861 h 234"/>
                  <a:gd name="T26" fmla="*/ 35461 w 154"/>
                  <a:gd name="T27" fmla="*/ 88194 h 234"/>
                  <a:gd name="T28" fmla="*/ 230497 w 154"/>
                  <a:gd name="T29" fmla="*/ 119944 h 234"/>
                  <a:gd name="T30" fmla="*/ 216312 w 154"/>
                  <a:gd name="T31" fmla="*/ 116417 h 234"/>
                  <a:gd name="T32" fmla="*/ 202128 w 154"/>
                  <a:gd name="T33" fmla="*/ 176389 h 234"/>
                  <a:gd name="T34" fmla="*/ 102837 w 154"/>
                  <a:gd name="T35" fmla="*/ 345722 h 234"/>
                  <a:gd name="T36" fmla="*/ 195036 w 154"/>
                  <a:gd name="T37" fmla="*/ 335139 h 234"/>
                  <a:gd name="T38" fmla="*/ 102837 w 154"/>
                  <a:gd name="T39" fmla="*/ 328083 h 234"/>
                  <a:gd name="T40" fmla="*/ 195036 w 154"/>
                  <a:gd name="T41" fmla="*/ 306917 h 234"/>
                  <a:gd name="T42" fmla="*/ 85106 w 154"/>
                  <a:gd name="T43" fmla="*/ 313972 h 234"/>
                  <a:gd name="T44" fmla="*/ 85106 w 154"/>
                  <a:gd name="T45" fmla="*/ 342194 h 234"/>
                  <a:gd name="T46" fmla="*/ 85106 w 154"/>
                  <a:gd name="T47" fmla="*/ 370417 h 234"/>
                  <a:gd name="T48" fmla="*/ 187944 w 154"/>
                  <a:gd name="T49" fmla="*/ 370417 h 234"/>
                  <a:gd name="T50" fmla="*/ 124114 w 154"/>
                  <a:gd name="T51" fmla="*/ 356306 h 234"/>
                  <a:gd name="T52" fmla="*/ 166667 w 154"/>
                  <a:gd name="T53" fmla="*/ 391583 h 234"/>
                  <a:gd name="T54" fmla="*/ 134752 w 154"/>
                  <a:gd name="T55" fmla="*/ 412750 h 234"/>
                  <a:gd name="T56" fmla="*/ 102837 w 154"/>
                  <a:gd name="T57" fmla="*/ 391583 h 234"/>
                  <a:gd name="T58" fmla="*/ 60284 w 154"/>
                  <a:gd name="T59" fmla="*/ 359833 h 234"/>
                  <a:gd name="T60" fmla="*/ 56738 w 154"/>
                  <a:gd name="T61" fmla="*/ 324556 h 234"/>
                  <a:gd name="T62" fmla="*/ 60284 w 154"/>
                  <a:gd name="T63" fmla="*/ 299861 h 234"/>
                  <a:gd name="T64" fmla="*/ 63830 w 154"/>
                  <a:gd name="T65" fmla="*/ 264583 h 234"/>
                  <a:gd name="T66" fmla="*/ 7092 w 154"/>
                  <a:gd name="T67" fmla="*/ 155222 h 234"/>
                  <a:gd name="T68" fmla="*/ 3546 w 154"/>
                  <a:gd name="T69" fmla="*/ 81139 h 234"/>
                  <a:gd name="T70" fmla="*/ 60284 w 154"/>
                  <a:gd name="T71" fmla="*/ 17639 h 234"/>
                  <a:gd name="T72" fmla="*/ 134752 w 154"/>
                  <a:gd name="T73" fmla="*/ 0 h 234"/>
                  <a:gd name="T74" fmla="*/ 212766 w 154"/>
                  <a:gd name="T75" fmla="*/ 17639 h 234"/>
                  <a:gd name="T76" fmla="*/ 269504 w 154"/>
                  <a:gd name="T77" fmla="*/ 81139 h 234"/>
                  <a:gd name="T78" fmla="*/ 265958 w 154"/>
                  <a:gd name="T79" fmla="*/ 155222 h 234"/>
                  <a:gd name="T80" fmla="*/ 209220 w 154"/>
                  <a:gd name="T81" fmla="*/ 264583 h 234"/>
                  <a:gd name="T82" fmla="*/ 209220 w 154"/>
                  <a:gd name="T83" fmla="*/ 306917 h 234"/>
                  <a:gd name="T84" fmla="*/ 212766 w 154"/>
                  <a:gd name="T85" fmla="*/ 331611 h 234"/>
                  <a:gd name="T86" fmla="*/ 209220 w 154"/>
                  <a:gd name="T87" fmla="*/ 359833 h 234"/>
                  <a:gd name="T88" fmla="*/ 166667 w 154"/>
                  <a:gd name="T89" fmla="*/ 391583 h 234"/>
                  <a:gd name="T90" fmla="*/ 120568 w 154"/>
                  <a:gd name="T91" fmla="*/ 232833 h 234"/>
                  <a:gd name="T92" fmla="*/ 124114 w 154"/>
                  <a:gd name="T93" fmla="*/ 229306 h 234"/>
                  <a:gd name="T94" fmla="*/ 131206 w 154"/>
                  <a:gd name="T95" fmla="*/ 183444 h 234"/>
                  <a:gd name="T96" fmla="*/ 124114 w 154"/>
                  <a:gd name="T97" fmla="*/ 172861 h 234"/>
                  <a:gd name="T98" fmla="*/ 145390 w 154"/>
                  <a:gd name="T99" fmla="*/ 183444 h 234"/>
                  <a:gd name="T100" fmla="*/ 152482 w 154"/>
                  <a:gd name="T101" fmla="*/ 264583 h 234"/>
                  <a:gd name="T102" fmla="*/ 156029 w 154"/>
                  <a:gd name="T103" fmla="*/ 264583 h 234"/>
                  <a:gd name="T104" fmla="*/ 163121 w 154"/>
                  <a:gd name="T105" fmla="*/ 264583 h 234"/>
                  <a:gd name="T106" fmla="*/ 102837 w 154"/>
                  <a:gd name="T107" fmla="*/ 134056 h 234"/>
                  <a:gd name="T108" fmla="*/ 141844 w 154"/>
                  <a:gd name="T109" fmla="*/ 134056 h 234"/>
                  <a:gd name="T110" fmla="*/ 184397 w 154"/>
                  <a:gd name="T111" fmla="*/ 137583 h 234"/>
                  <a:gd name="T112" fmla="*/ 163121 w 154"/>
                  <a:gd name="T113" fmla="*/ 186972 h 234"/>
                  <a:gd name="T114" fmla="*/ 159575 w 154"/>
                  <a:gd name="T115" fmla="*/ 162278 h 234"/>
                  <a:gd name="T116" fmla="*/ 113475 w 154"/>
                  <a:gd name="T117" fmla="*/ 183444 h 234"/>
                  <a:gd name="T118" fmla="*/ 120568 w 154"/>
                  <a:gd name="T119" fmla="*/ 211667 h 23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54" h="234">
                    <a:moveTo>
                      <a:pt x="20" y="50"/>
                    </a:moveTo>
                    <a:lnTo>
                      <a:pt x="20" y="50"/>
                    </a:lnTo>
                    <a:lnTo>
                      <a:pt x="18" y="60"/>
                    </a:lnTo>
                    <a:lnTo>
                      <a:pt x="18" y="68"/>
                    </a:lnTo>
                    <a:lnTo>
                      <a:pt x="20" y="76"/>
                    </a:lnTo>
                    <a:lnTo>
                      <a:pt x="22" y="84"/>
                    </a:lnTo>
                    <a:lnTo>
                      <a:pt x="28" y="98"/>
                    </a:lnTo>
                    <a:lnTo>
                      <a:pt x="36" y="112"/>
                    </a:lnTo>
                    <a:lnTo>
                      <a:pt x="46" y="130"/>
                    </a:lnTo>
                    <a:lnTo>
                      <a:pt x="52" y="140"/>
                    </a:lnTo>
                    <a:lnTo>
                      <a:pt x="56" y="150"/>
                    </a:lnTo>
                    <a:lnTo>
                      <a:pt x="56" y="138"/>
                    </a:lnTo>
                    <a:lnTo>
                      <a:pt x="58" y="132"/>
                    </a:lnTo>
                    <a:lnTo>
                      <a:pt x="60" y="128"/>
                    </a:lnTo>
                    <a:lnTo>
                      <a:pt x="66" y="126"/>
                    </a:lnTo>
                    <a:lnTo>
                      <a:pt x="50" y="76"/>
                    </a:lnTo>
                    <a:lnTo>
                      <a:pt x="48" y="74"/>
                    </a:lnTo>
                    <a:lnTo>
                      <a:pt x="50" y="74"/>
                    </a:lnTo>
                    <a:lnTo>
                      <a:pt x="58" y="74"/>
                    </a:lnTo>
                    <a:lnTo>
                      <a:pt x="62" y="70"/>
                    </a:lnTo>
                    <a:lnTo>
                      <a:pt x="64" y="70"/>
                    </a:lnTo>
                    <a:lnTo>
                      <a:pt x="70" y="72"/>
                    </a:lnTo>
                    <a:lnTo>
                      <a:pt x="78" y="74"/>
                    </a:lnTo>
                    <a:lnTo>
                      <a:pt x="86" y="72"/>
                    </a:lnTo>
                    <a:lnTo>
                      <a:pt x="92" y="70"/>
                    </a:lnTo>
                    <a:lnTo>
                      <a:pt x="94" y="70"/>
                    </a:lnTo>
                    <a:lnTo>
                      <a:pt x="98" y="74"/>
                    </a:lnTo>
                    <a:lnTo>
                      <a:pt x="106" y="74"/>
                    </a:lnTo>
                    <a:lnTo>
                      <a:pt x="108" y="74"/>
                    </a:lnTo>
                    <a:lnTo>
                      <a:pt x="108" y="76"/>
                    </a:lnTo>
                    <a:lnTo>
                      <a:pt x="90" y="126"/>
                    </a:lnTo>
                    <a:lnTo>
                      <a:pt x="96" y="128"/>
                    </a:lnTo>
                    <a:lnTo>
                      <a:pt x="98" y="132"/>
                    </a:lnTo>
                    <a:lnTo>
                      <a:pt x="100" y="138"/>
                    </a:lnTo>
                    <a:lnTo>
                      <a:pt x="100" y="148"/>
                    </a:lnTo>
                    <a:lnTo>
                      <a:pt x="102" y="138"/>
                    </a:lnTo>
                    <a:lnTo>
                      <a:pt x="108" y="130"/>
                    </a:lnTo>
                    <a:lnTo>
                      <a:pt x="118" y="112"/>
                    </a:lnTo>
                    <a:lnTo>
                      <a:pt x="126" y="98"/>
                    </a:lnTo>
                    <a:lnTo>
                      <a:pt x="132" y="84"/>
                    </a:lnTo>
                    <a:lnTo>
                      <a:pt x="134" y="76"/>
                    </a:lnTo>
                    <a:lnTo>
                      <a:pt x="136" y="68"/>
                    </a:lnTo>
                    <a:lnTo>
                      <a:pt x="136" y="60"/>
                    </a:lnTo>
                    <a:lnTo>
                      <a:pt x="134" y="50"/>
                    </a:lnTo>
                    <a:lnTo>
                      <a:pt x="130" y="44"/>
                    </a:lnTo>
                    <a:lnTo>
                      <a:pt x="126" y="36"/>
                    </a:lnTo>
                    <a:lnTo>
                      <a:pt x="120" y="30"/>
                    </a:lnTo>
                    <a:lnTo>
                      <a:pt x="112" y="26"/>
                    </a:lnTo>
                    <a:lnTo>
                      <a:pt x="96" y="20"/>
                    </a:lnTo>
                    <a:lnTo>
                      <a:pt x="76" y="18"/>
                    </a:lnTo>
                    <a:lnTo>
                      <a:pt x="58" y="20"/>
                    </a:lnTo>
                    <a:lnTo>
                      <a:pt x="42" y="26"/>
                    </a:lnTo>
                    <a:lnTo>
                      <a:pt x="34" y="30"/>
                    </a:lnTo>
                    <a:lnTo>
                      <a:pt x="28" y="36"/>
                    </a:lnTo>
                    <a:lnTo>
                      <a:pt x="24" y="44"/>
                    </a:lnTo>
                    <a:lnTo>
                      <a:pt x="20" y="50"/>
                    </a:lnTo>
                    <a:close/>
                    <a:moveTo>
                      <a:pt x="124" y="48"/>
                    </a:moveTo>
                    <a:lnTo>
                      <a:pt x="124" y="48"/>
                    </a:lnTo>
                    <a:lnTo>
                      <a:pt x="128" y="58"/>
                    </a:lnTo>
                    <a:lnTo>
                      <a:pt x="130" y="68"/>
                    </a:lnTo>
                    <a:lnTo>
                      <a:pt x="128" y="78"/>
                    </a:lnTo>
                    <a:lnTo>
                      <a:pt x="124" y="88"/>
                    </a:lnTo>
                    <a:lnTo>
                      <a:pt x="118" y="84"/>
                    </a:lnTo>
                    <a:lnTo>
                      <a:pt x="122" y="66"/>
                    </a:lnTo>
                    <a:lnTo>
                      <a:pt x="124" y="48"/>
                    </a:lnTo>
                    <a:close/>
                    <a:moveTo>
                      <a:pt x="118" y="96"/>
                    </a:moveTo>
                    <a:lnTo>
                      <a:pt x="118" y="96"/>
                    </a:lnTo>
                    <a:lnTo>
                      <a:pt x="114" y="100"/>
                    </a:lnTo>
                    <a:lnTo>
                      <a:pt x="108" y="104"/>
                    </a:lnTo>
                    <a:lnTo>
                      <a:pt x="114" y="94"/>
                    </a:lnTo>
                    <a:lnTo>
                      <a:pt x="118" y="96"/>
                    </a:lnTo>
                    <a:close/>
                    <a:moveTo>
                      <a:pt x="58" y="196"/>
                    </a:moveTo>
                    <a:lnTo>
                      <a:pt x="58" y="196"/>
                    </a:lnTo>
                    <a:lnTo>
                      <a:pt x="84" y="198"/>
                    </a:lnTo>
                    <a:lnTo>
                      <a:pt x="106" y="194"/>
                    </a:lnTo>
                    <a:lnTo>
                      <a:pt x="110" y="190"/>
                    </a:lnTo>
                    <a:lnTo>
                      <a:pt x="108" y="186"/>
                    </a:lnTo>
                    <a:lnTo>
                      <a:pt x="84" y="188"/>
                    </a:lnTo>
                    <a:lnTo>
                      <a:pt x="70" y="188"/>
                    </a:lnTo>
                    <a:lnTo>
                      <a:pt x="58" y="186"/>
                    </a:lnTo>
                    <a:lnTo>
                      <a:pt x="58" y="180"/>
                    </a:lnTo>
                    <a:lnTo>
                      <a:pt x="84" y="182"/>
                    </a:lnTo>
                    <a:lnTo>
                      <a:pt x="106" y="180"/>
                    </a:lnTo>
                    <a:lnTo>
                      <a:pt x="110" y="174"/>
                    </a:lnTo>
                    <a:lnTo>
                      <a:pt x="108" y="170"/>
                    </a:lnTo>
                    <a:lnTo>
                      <a:pt x="46" y="170"/>
                    </a:lnTo>
                    <a:lnTo>
                      <a:pt x="44" y="172"/>
                    </a:lnTo>
                    <a:lnTo>
                      <a:pt x="48" y="178"/>
                    </a:lnTo>
                    <a:lnTo>
                      <a:pt x="50" y="180"/>
                    </a:lnTo>
                    <a:lnTo>
                      <a:pt x="48" y="184"/>
                    </a:lnTo>
                    <a:lnTo>
                      <a:pt x="42" y="186"/>
                    </a:lnTo>
                    <a:lnTo>
                      <a:pt x="48" y="194"/>
                    </a:lnTo>
                    <a:lnTo>
                      <a:pt x="50" y="196"/>
                    </a:lnTo>
                    <a:lnTo>
                      <a:pt x="48" y="198"/>
                    </a:lnTo>
                    <a:lnTo>
                      <a:pt x="44" y="204"/>
                    </a:lnTo>
                    <a:lnTo>
                      <a:pt x="48" y="210"/>
                    </a:lnTo>
                    <a:lnTo>
                      <a:pt x="62" y="216"/>
                    </a:lnTo>
                    <a:lnTo>
                      <a:pt x="76" y="216"/>
                    </a:lnTo>
                    <a:lnTo>
                      <a:pt x="92" y="216"/>
                    </a:lnTo>
                    <a:lnTo>
                      <a:pt x="106" y="210"/>
                    </a:lnTo>
                    <a:lnTo>
                      <a:pt x="108" y="204"/>
                    </a:lnTo>
                    <a:lnTo>
                      <a:pt x="106" y="200"/>
                    </a:lnTo>
                    <a:lnTo>
                      <a:pt x="84" y="202"/>
                    </a:lnTo>
                    <a:lnTo>
                      <a:pt x="70" y="202"/>
                    </a:lnTo>
                    <a:lnTo>
                      <a:pt x="58" y="202"/>
                    </a:lnTo>
                    <a:lnTo>
                      <a:pt x="58" y="196"/>
                    </a:lnTo>
                    <a:close/>
                    <a:moveTo>
                      <a:pt x="94" y="222"/>
                    </a:moveTo>
                    <a:lnTo>
                      <a:pt x="94" y="222"/>
                    </a:lnTo>
                    <a:lnTo>
                      <a:pt x="92" y="228"/>
                    </a:lnTo>
                    <a:lnTo>
                      <a:pt x="88" y="232"/>
                    </a:lnTo>
                    <a:lnTo>
                      <a:pt x="82" y="234"/>
                    </a:lnTo>
                    <a:lnTo>
                      <a:pt x="76" y="234"/>
                    </a:lnTo>
                    <a:lnTo>
                      <a:pt x="70" y="234"/>
                    </a:lnTo>
                    <a:lnTo>
                      <a:pt x="66" y="232"/>
                    </a:lnTo>
                    <a:lnTo>
                      <a:pt x="60" y="228"/>
                    </a:lnTo>
                    <a:lnTo>
                      <a:pt x="58" y="222"/>
                    </a:lnTo>
                    <a:lnTo>
                      <a:pt x="44" y="216"/>
                    </a:lnTo>
                    <a:lnTo>
                      <a:pt x="42" y="216"/>
                    </a:lnTo>
                    <a:lnTo>
                      <a:pt x="36" y="206"/>
                    </a:lnTo>
                    <a:lnTo>
                      <a:pt x="34" y="204"/>
                    </a:lnTo>
                    <a:lnTo>
                      <a:pt x="36" y="202"/>
                    </a:lnTo>
                    <a:lnTo>
                      <a:pt x="40" y="196"/>
                    </a:lnTo>
                    <a:lnTo>
                      <a:pt x="34" y="188"/>
                    </a:lnTo>
                    <a:lnTo>
                      <a:pt x="32" y="184"/>
                    </a:lnTo>
                    <a:lnTo>
                      <a:pt x="36" y="182"/>
                    </a:lnTo>
                    <a:lnTo>
                      <a:pt x="40" y="180"/>
                    </a:lnTo>
                    <a:lnTo>
                      <a:pt x="36" y="172"/>
                    </a:lnTo>
                    <a:lnTo>
                      <a:pt x="34" y="170"/>
                    </a:lnTo>
                    <a:lnTo>
                      <a:pt x="36" y="168"/>
                    </a:lnTo>
                    <a:lnTo>
                      <a:pt x="40" y="166"/>
                    </a:lnTo>
                    <a:lnTo>
                      <a:pt x="40" y="160"/>
                    </a:lnTo>
                    <a:lnTo>
                      <a:pt x="36" y="150"/>
                    </a:lnTo>
                    <a:lnTo>
                      <a:pt x="32" y="140"/>
                    </a:lnTo>
                    <a:lnTo>
                      <a:pt x="22" y="122"/>
                    </a:lnTo>
                    <a:lnTo>
                      <a:pt x="12" y="106"/>
                    </a:lnTo>
                    <a:lnTo>
                      <a:pt x="4" y="88"/>
                    </a:lnTo>
                    <a:lnTo>
                      <a:pt x="2" y="80"/>
                    </a:lnTo>
                    <a:lnTo>
                      <a:pt x="0" y="70"/>
                    </a:lnTo>
                    <a:lnTo>
                      <a:pt x="0" y="58"/>
                    </a:lnTo>
                    <a:lnTo>
                      <a:pt x="2" y="46"/>
                    </a:lnTo>
                    <a:lnTo>
                      <a:pt x="8" y="34"/>
                    </a:lnTo>
                    <a:lnTo>
                      <a:pt x="14" y="26"/>
                    </a:lnTo>
                    <a:lnTo>
                      <a:pt x="22" y="16"/>
                    </a:lnTo>
                    <a:lnTo>
                      <a:pt x="34" y="10"/>
                    </a:lnTo>
                    <a:lnTo>
                      <a:pt x="44" y="6"/>
                    </a:lnTo>
                    <a:lnTo>
                      <a:pt x="54" y="2"/>
                    </a:lnTo>
                    <a:lnTo>
                      <a:pt x="66" y="0"/>
                    </a:lnTo>
                    <a:lnTo>
                      <a:pt x="76" y="0"/>
                    </a:lnTo>
                    <a:lnTo>
                      <a:pt x="88" y="0"/>
                    </a:lnTo>
                    <a:lnTo>
                      <a:pt x="100" y="2"/>
                    </a:lnTo>
                    <a:lnTo>
                      <a:pt x="110" y="6"/>
                    </a:lnTo>
                    <a:lnTo>
                      <a:pt x="120" y="10"/>
                    </a:lnTo>
                    <a:lnTo>
                      <a:pt x="132" y="16"/>
                    </a:lnTo>
                    <a:lnTo>
                      <a:pt x="140" y="26"/>
                    </a:lnTo>
                    <a:lnTo>
                      <a:pt x="146" y="34"/>
                    </a:lnTo>
                    <a:lnTo>
                      <a:pt x="152" y="46"/>
                    </a:lnTo>
                    <a:lnTo>
                      <a:pt x="154" y="58"/>
                    </a:lnTo>
                    <a:lnTo>
                      <a:pt x="154" y="70"/>
                    </a:lnTo>
                    <a:lnTo>
                      <a:pt x="152" y="80"/>
                    </a:lnTo>
                    <a:lnTo>
                      <a:pt x="150" y="88"/>
                    </a:lnTo>
                    <a:lnTo>
                      <a:pt x="142" y="106"/>
                    </a:lnTo>
                    <a:lnTo>
                      <a:pt x="132" y="122"/>
                    </a:lnTo>
                    <a:lnTo>
                      <a:pt x="122" y="140"/>
                    </a:lnTo>
                    <a:lnTo>
                      <a:pt x="118" y="150"/>
                    </a:lnTo>
                    <a:lnTo>
                      <a:pt x="114" y="160"/>
                    </a:lnTo>
                    <a:lnTo>
                      <a:pt x="114" y="166"/>
                    </a:lnTo>
                    <a:lnTo>
                      <a:pt x="118" y="172"/>
                    </a:lnTo>
                    <a:lnTo>
                      <a:pt x="118" y="174"/>
                    </a:lnTo>
                    <a:lnTo>
                      <a:pt x="118" y="176"/>
                    </a:lnTo>
                    <a:lnTo>
                      <a:pt x="114" y="182"/>
                    </a:lnTo>
                    <a:lnTo>
                      <a:pt x="118" y="186"/>
                    </a:lnTo>
                    <a:lnTo>
                      <a:pt x="120" y="188"/>
                    </a:lnTo>
                    <a:lnTo>
                      <a:pt x="118" y="190"/>
                    </a:lnTo>
                    <a:lnTo>
                      <a:pt x="114" y="198"/>
                    </a:lnTo>
                    <a:lnTo>
                      <a:pt x="116" y="202"/>
                    </a:lnTo>
                    <a:lnTo>
                      <a:pt x="118" y="204"/>
                    </a:lnTo>
                    <a:lnTo>
                      <a:pt x="116" y="206"/>
                    </a:lnTo>
                    <a:lnTo>
                      <a:pt x="112" y="216"/>
                    </a:lnTo>
                    <a:lnTo>
                      <a:pt x="110" y="216"/>
                    </a:lnTo>
                    <a:lnTo>
                      <a:pt x="94" y="222"/>
                    </a:lnTo>
                    <a:close/>
                    <a:moveTo>
                      <a:pt x="62" y="150"/>
                    </a:moveTo>
                    <a:lnTo>
                      <a:pt x="62" y="138"/>
                    </a:lnTo>
                    <a:lnTo>
                      <a:pt x="64" y="134"/>
                    </a:lnTo>
                    <a:lnTo>
                      <a:pt x="68" y="132"/>
                    </a:lnTo>
                    <a:lnTo>
                      <a:pt x="68" y="150"/>
                    </a:lnTo>
                    <a:lnTo>
                      <a:pt x="62" y="150"/>
                    </a:lnTo>
                    <a:close/>
                    <a:moveTo>
                      <a:pt x="70" y="150"/>
                    </a:moveTo>
                    <a:lnTo>
                      <a:pt x="70" y="130"/>
                    </a:lnTo>
                    <a:lnTo>
                      <a:pt x="72" y="130"/>
                    </a:lnTo>
                    <a:lnTo>
                      <a:pt x="74" y="130"/>
                    </a:lnTo>
                    <a:lnTo>
                      <a:pt x="74" y="128"/>
                    </a:lnTo>
                    <a:lnTo>
                      <a:pt x="74" y="104"/>
                    </a:lnTo>
                    <a:lnTo>
                      <a:pt x="74" y="100"/>
                    </a:lnTo>
                    <a:lnTo>
                      <a:pt x="72" y="100"/>
                    </a:lnTo>
                    <a:lnTo>
                      <a:pt x="70" y="100"/>
                    </a:lnTo>
                    <a:lnTo>
                      <a:pt x="70" y="98"/>
                    </a:lnTo>
                    <a:lnTo>
                      <a:pt x="86" y="98"/>
                    </a:lnTo>
                    <a:lnTo>
                      <a:pt x="86" y="100"/>
                    </a:lnTo>
                    <a:lnTo>
                      <a:pt x="82" y="100"/>
                    </a:lnTo>
                    <a:lnTo>
                      <a:pt x="82" y="104"/>
                    </a:lnTo>
                    <a:lnTo>
                      <a:pt x="82" y="128"/>
                    </a:lnTo>
                    <a:lnTo>
                      <a:pt x="82" y="130"/>
                    </a:lnTo>
                    <a:lnTo>
                      <a:pt x="86" y="130"/>
                    </a:lnTo>
                    <a:lnTo>
                      <a:pt x="86" y="150"/>
                    </a:lnTo>
                    <a:lnTo>
                      <a:pt x="78" y="150"/>
                    </a:lnTo>
                    <a:lnTo>
                      <a:pt x="76" y="150"/>
                    </a:lnTo>
                    <a:lnTo>
                      <a:pt x="70" y="150"/>
                    </a:lnTo>
                    <a:close/>
                    <a:moveTo>
                      <a:pt x="88" y="150"/>
                    </a:moveTo>
                    <a:lnTo>
                      <a:pt x="88" y="132"/>
                    </a:lnTo>
                    <a:lnTo>
                      <a:pt x="90" y="134"/>
                    </a:lnTo>
                    <a:lnTo>
                      <a:pt x="92" y="138"/>
                    </a:lnTo>
                    <a:lnTo>
                      <a:pt x="92" y="150"/>
                    </a:lnTo>
                    <a:lnTo>
                      <a:pt x="88" y="150"/>
                    </a:lnTo>
                    <a:close/>
                    <a:moveTo>
                      <a:pt x="68" y="120"/>
                    </a:moveTo>
                    <a:lnTo>
                      <a:pt x="52" y="78"/>
                    </a:lnTo>
                    <a:lnTo>
                      <a:pt x="58" y="76"/>
                    </a:lnTo>
                    <a:lnTo>
                      <a:pt x="64" y="74"/>
                    </a:lnTo>
                    <a:lnTo>
                      <a:pt x="70" y="76"/>
                    </a:lnTo>
                    <a:lnTo>
                      <a:pt x="78" y="76"/>
                    </a:lnTo>
                    <a:lnTo>
                      <a:pt x="80" y="76"/>
                    </a:lnTo>
                    <a:lnTo>
                      <a:pt x="86" y="76"/>
                    </a:lnTo>
                    <a:lnTo>
                      <a:pt x="92" y="74"/>
                    </a:lnTo>
                    <a:lnTo>
                      <a:pt x="98" y="76"/>
                    </a:lnTo>
                    <a:lnTo>
                      <a:pt x="104" y="78"/>
                    </a:lnTo>
                    <a:lnTo>
                      <a:pt x="88" y="120"/>
                    </a:lnTo>
                    <a:lnTo>
                      <a:pt x="88" y="106"/>
                    </a:lnTo>
                    <a:lnTo>
                      <a:pt x="90" y="106"/>
                    </a:lnTo>
                    <a:lnTo>
                      <a:pt x="92" y="106"/>
                    </a:lnTo>
                    <a:lnTo>
                      <a:pt x="92" y="104"/>
                    </a:lnTo>
                    <a:lnTo>
                      <a:pt x="92" y="96"/>
                    </a:lnTo>
                    <a:lnTo>
                      <a:pt x="92" y="92"/>
                    </a:lnTo>
                    <a:lnTo>
                      <a:pt x="90" y="92"/>
                    </a:lnTo>
                    <a:lnTo>
                      <a:pt x="66" y="92"/>
                    </a:lnTo>
                    <a:lnTo>
                      <a:pt x="64" y="92"/>
                    </a:lnTo>
                    <a:lnTo>
                      <a:pt x="64" y="96"/>
                    </a:lnTo>
                    <a:lnTo>
                      <a:pt x="64" y="104"/>
                    </a:lnTo>
                    <a:lnTo>
                      <a:pt x="64" y="106"/>
                    </a:lnTo>
                    <a:lnTo>
                      <a:pt x="66" y="106"/>
                    </a:lnTo>
                    <a:lnTo>
                      <a:pt x="68" y="106"/>
                    </a:lnTo>
                    <a:lnTo>
                      <a:pt x="68" y="1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" name="文本框 16"/>
            <p:cNvSpPr txBox="1"/>
            <p:nvPr/>
          </p:nvSpPr>
          <p:spPr>
            <a:xfrm>
              <a:off x="8325" y="4146"/>
              <a:ext cx="1088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defTabSz="685800">
                <a:buFont typeface="Arial" panose="020B0604020202020204" pitchFamily="34" charset="0"/>
                <a:buNone/>
              </a:pPr>
              <a:r>
                <a:rPr lang="zh-TW" altLang="en-US" sz="2000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電燈</a:t>
              </a:r>
              <a:endParaRPr lang="zh-TW" altLang="en-US" sz="20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48475" y="1744345"/>
            <a:ext cx="1747520" cy="1748790"/>
            <a:chOff x="10798" y="2672"/>
            <a:chExt cx="2752" cy="2754"/>
          </a:xfrm>
        </p:grpSpPr>
        <p:grpSp>
          <p:nvGrpSpPr>
            <p:cNvPr id="12302" name="组合 30"/>
            <p:cNvGrpSpPr/>
            <p:nvPr/>
          </p:nvGrpSpPr>
          <p:grpSpPr>
            <a:xfrm>
              <a:off x="10798" y="2672"/>
              <a:ext cx="2752" cy="2755"/>
              <a:chOff x="0" y="0"/>
              <a:chExt cx="1748028" cy="1748028"/>
            </a:xfrm>
          </p:grpSpPr>
          <p:sp>
            <p:nvSpPr>
              <p:cNvPr id="12303" name="菱形 22"/>
              <p:cNvSpPr/>
              <p:nvPr/>
            </p:nvSpPr>
            <p:spPr>
              <a:xfrm>
                <a:off x="0" y="0"/>
                <a:ext cx="1748028" cy="1748028"/>
              </a:xfrm>
              <a:prstGeom prst="diamond">
                <a:avLst/>
              </a:prstGeom>
              <a:solidFill>
                <a:srgbClr val="C0392B"/>
              </a:solidFill>
              <a:ln w="9525">
                <a:noFill/>
              </a:ln>
            </p:spPr>
            <p:txBody>
              <a:bodyPr anchor="ctr"/>
              <a:p>
                <a:pPr algn="ctr" defTabSz="685800">
                  <a:buFont typeface="Arial" panose="020B0604020202020204" pitchFamily="34" charset="0"/>
                  <a:buNone/>
                </a:pPr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SimSun" panose="02010600030101010101" pitchFamily="2" charset="-122"/>
                </a:endParaRPr>
              </a:p>
            </p:txBody>
          </p:sp>
          <p:sp>
            <p:nvSpPr>
              <p:cNvPr id="12304" name="Freeform 146"/>
              <p:cNvSpPr>
                <a:spLocks noEditPoints="1"/>
              </p:cNvSpPr>
              <p:nvPr/>
            </p:nvSpPr>
            <p:spPr>
              <a:xfrm>
                <a:off x="569386" y="568320"/>
                <a:ext cx="587247" cy="367590"/>
              </a:xfrm>
              <a:custGeom>
                <a:avLst/>
                <a:gdLst/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pathLst>
                  <a:path w="262" h="164">
                    <a:moveTo>
                      <a:pt x="10" y="70"/>
                    </a:moveTo>
                    <a:lnTo>
                      <a:pt x="10" y="70"/>
                    </a:lnTo>
                    <a:lnTo>
                      <a:pt x="18" y="70"/>
                    </a:lnTo>
                    <a:lnTo>
                      <a:pt x="22" y="70"/>
                    </a:lnTo>
                    <a:lnTo>
                      <a:pt x="24" y="68"/>
                    </a:lnTo>
                    <a:lnTo>
                      <a:pt x="28" y="62"/>
                    </a:lnTo>
                    <a:lnTo>
                      <a:pt x="22" y="52"/>
                    </a:lnTo>
                    <a:lnTo>
                      <a:pt x="20" y="50"/>
                    </a:lnTo>
                    <a:lnTo>
                      <a:pt x="18" y="44"/>
                    </a:lnTo>
                    <a:lnTo>
                      <a:pt x="18" y="42"/>
                    </a:lnTo>
                    <a:lnTo>
                      <a:pt x="20" y="42"/>
                    </a:lnTo>
                    <a:lnTo>
                      <a:pt x="20" y="30"/>
                    </a:lnTo>
                    <a:lnTo>
                      <a:pt x="22" y="26"/>
                    </a:lnTo>
                    <a:lnTo>
                      <a:pt x="24" y="22"/>
                    </a:lnTo>
                    <a:lnTo>
                      <a:pt x="30" y="20"/>
                    </a:lnTo>
                    <a:lnTo>
                      <a:pt x="38" y="18"/>
                    </a:lnTo>
                    <a:lnTo>
                      <a:pt x="46" y="20"/>
                    </a:lnTo>
                    <a:lnTo>
                      <a:pt x="52" y="22"/>
                    </a:lnTo>
                    <a:lnTo>
                      <a:pt x="56" y="26"/>
                    </a:lnTo>
                    <a:lnTo>
                      <a:pt x="56" y="30"/>
                    </a:lnTo>
                    <a:lnTo>
                      <a:pt x="58" y="42"/>
                    </a:lnTo>
                    <a:lnTo>
                      <a:pt x="58" y="44"/>
                    </a:lnTo>
                    <a:lnTo>
                      <a:pt x="58" y="50"/>
                    </a:lnTo>
                    <a:lnTo>
                      <a:pt x="56" y="52"/>
                    </a:lnTo>
                    <a:lnTo>
                      <a:pt x="50" y="60"/>
                    </a:lnTo>
                    <a:lnTo>
                      <a:pt x="52" y="66"/>
                    </a:lnTo>
                    <a:lnTo>
                      <a:pt x="54" y="68"/>
                    </a:lnTo>
                    <a:lnTo>
                      <a:pt x="60" y="70"/>
                    </a:lnTo>
                    <a:lnTo>
                      <a:pt x="68" y="70"/>
                    </a:lnTo>
                    <a:lnTo>
                      <a:pt x="70" y="74"/>
                    </a:lnTo>
                    <a:lnTo>
                      <a:pt x="72" y="66"/>
                    </a:lnTo>
                    <a:lnTo>
                      <a:pt x="74" y="62"/>
                    </a:lnTo>
                    <a:lnTo>
                      <a:pt x="76" y="60"/>
                    </a:lnTo>
                    <a:lnTo>
                      <a:pt x="82" y="60"/>
                    </a:lnTo>
                    <a:lnTo>
                      <a:pt x="90" y="58"/>
                    </a:lnTo>
                    <a:lnTo>
                      <a:pt x="92" y="52"/>
                    </a:lnTo>
                    <a:lnTo>
                      <a:pt x="88" y="48"/>
                    </a:lnTo>
                    <a:lnTo>
                      <a:pt x="86" y="44"/>
                    </a:lnTo>
                    <a:lnTo>
                      <a:pt x="78" y="44"/>
                    </a:lnTo>
                    <a:lnTo>
                      <a:pt x="78" y="34"/>
                    </a:lnTo>
                    <a:lnTo>
                      <a:pt x="78" y="24"/>
                    </a:lnTo>
                    <a:lnTo>
                      <a:pt x="80" y="16"/>
                    </a:lnTo>
                    <a:lnTo>
                      <a:pt x="84" y="12"/>
                    </a:lnTo>
                    <a:lnTo>
                      <a:pt x="90" y="8"/>
                    </a:lnTo>
                    <a:lnTo>
                      <a:pt x="100" y="8"/>
                    </a:lnTo>
                    <a:lnTo>
                      <a:pt x="108" y="8"/>
                    </a:lnTo>
                    <a:lnTo>
                      <a:pt x="114" y="10"/>
                    </a:lnTo>
                    <a:lnTo>
                      <a:pt x="118" y="16"/>
                    </a:lnTo>
                    <a:lnTo>
                      <a:pt x="120" y="24"/>
                    </a:lnTo>
                    <a:lnTo>
                      <a:pt x="122" y="34"/>
                    </a:lnTo>
                    <a:lnTo>
                      <a:pt x="122" y="44"/>
                    </a:lnTo>
                    <a:lnTo>
                      <a:pt x="114" y="44"/>
                    </a:lnTo>
                    <a:lnTo>
                      <a:pt x="112" y="48"/>
                    </a:lnTo>
                    <a:lnTo>
                      <a:pt x="108" y="52"/>
                    </a:lnTo>
                    <a:lnTo>
                      <a:pt x="110" y="58"/>
                    </a:lnTo>
                    <a:lnTo>
                      <a:pt x="118" y="60"/>
                    </a:lnTo>
                    <a:lnTo>
                      <a:pt x="124" y="60"/>
                    </a:lnTo>
                    <a:lnTo>
                      <a:pt x="126" y="62"/>
                    </a:lnTo>
                    <a:lnTo>
                      <a:pt x="128" y="64"/>
                    </a:lnTo>
                    <a:lnTo>
                      <a:pt x="130" y="54"/>
                    </a:lnTo>
                    <a:lnTo>
                      <a:pt x="134" y="46"/>
                    </a:lnTo>
                    <a:lnTo>
                      <a:pt x="142" y="46"/>
                    </a:lnTo>
                    <a:lnTo>
                      <a:pt x="144" y="46"/>
                    </a:lnTo>
                    <a:lnTo>
                      <a:pt x="146" y="44"/>
                    </a:lnTo>
                    <a:lnTo>
                      <a:pt x="148" y="40"/>
                    </a:lnTo>
                    <a:lnTo>
                      <a:pt x="144" y="32"/>
                    </a:lnTo>
                    <a:lnTo>
                      <a:pt x="142" y="28"/>
                    </a:lnTo>
                    <a:lnTo>
                      <a:pt x="140" y="24"/>
                    </a:lnTo>
                    <a:lnTo>
                      <a:pt x="140" y="22"/>
                    </a:lnTo>
                    <a:lnTo>
                      <a:pt x="142" y="22"/>
                    </a:lnTo>
                    <a:lnTo>
                      <a:pt x="142" y="10"/>
                    </a:lnTo>
                    <a:lnTo>
                      <a:pt x="144" y="8"/>
                    </a:lnTo>
                    <a:lnTo>
                      <a:pt x="146" y="4"/>
                    </a:lnTo>
                    <a:lnTo>
                      <a:pt x="152" y="2"/>
                    </a:lnTo>
                    <a:lnTo>
                      <a:pt x="158" y="0"/>
                    </a:lnTo>
                    <a:lnTo>
                      <a:pt x="166" y="2"/>
                    </a:lnTo>
                    <a:lnTo>
                      <a:pt x="170" y="4"/>
                    </a:lnTo>
                    <a:lnTo>
                      <a:pt x="174" y="6"/>
                    </a:lnTo>
                    <a:lnTo>
                      <a:pt x="176" y="10"/>
                    </a:lnTo>
                    <a:lnTo>
                      <a:pt x="176" y="22"/>
                    </a:lnTo>
                    <a:lnTo>
                      <a:pt x="176" y="24"/>
                    </a:lnTo>
                    <a:lnTo>
                      <a:pt x="176" y="28"/>
                    </a:lnTo>
                    <a:lnTo>
                      <a:pt x="174" y="32"/>
                    </a:lnTo>
                    <a:lnTo>
                      <a:pt x="170" y="38"/>
                    </a:lnTo>
                    <a:lnTo>
                      <a:pt x="172" y="46"/>
                    </a:lnTo>
                    <a:lnTo>
                      <a:pt x="178" y="46"/>
                    </a:lnTo>
                    <a:lnTo>
                      <a:pt x="184" y="46"/>
                    </a:lnTo>
                    <a:lnTo>
                      <a:pt x="188" y="54"/>
                    </a:lnTo>
                    <a:lnTo>
                      <a:pt x="128" y="108"/>
                    </a:lnTo>
                    <a:lnTo>
                      <a:pt x="74" y="76"/>
                    </a:lnTo>
                    <a:lnTo>
                      <a:pt x="0" y="118"/>
                    </a:lnTo>
                    <a:lnTo>
                      <a:pt x="2" y="92"/>
                    </a:lnTo>
                    <a:lnTo>
                      <a:pt x="6" y="78"/>
                    </a:lnTo>
                    <a:lnTo>
                      <a:pt x="8" y="74"/>
                    </a:lnTo>
                    <a:lnTo>
                      <a:pt x="10" y="70"/>
                    </a:lnTo>
                    <a:close/>
                    <a:moveTo>
                      <a:pt x="4" y="130"/>
                    </a:moveTo>
                    <a:lnTo>
                      <a:pt x="20" y="160"/>
                    </a:lnTo>
                    <a:lnTo>
                      <a:pt x="74" y="130"/>
                    </a:lnTo>
                    <a:lnTo>
                      <a:pt x="122" y="158"/>
                    </a:lnTo>
                    <a:lnTo>
                      <a:pt x="134" y="164"/>
                    </a:lnTo>
                    <a:lnTo>
                      <a:pt x="142" y="156"/>
                    </a:lnTo>
                    <a:lnTo>
                      <a:pt x="228" y="78"/>
                    </a:lnTo>
                    <a:lnTo>
                      <a:pt x="242" y="92"/>
                    </a:lnTo>
                    <a:lnTo>
                      <a:pt x="262" y="24"/>
                    </a:lnTo>
                    <a:lnTo>
                      <a:pt x="192" y="42"/>
                    </a:lnTo>
                    <a:lnTo>
                      <a:pt x="204" y="54"/>
                    </a:lnTo>
                    <a:lnTo>
                      <a:pt x="128" y="122"/>
                    </a:lnTo>
                    <a:lnTo>
                      <a:pt x="82" y="96"/>
                    </a:lnTo>
                    <a:lnTo>
                      <a:pt x="74" y="92"/>
                    </a:lnTo>
                    <a:lnTo>
                      <a:pt x="66" y="96"/>
                    </a:lnTo>
                    <a:lnTo>
                      <a:pt x="4" y="13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sp>
          <p:nvSpPr>
            <p:cNvPr id="7" name="文本框 16"/>
            <p:cNvSpPr txBox="1"/>
            <p:nvPr/>
          </p:nvSpPr>
          <p:spPr>
            <a:xfrm>
              <a:off x="11830" y="4068"/>
              <a:ext cx="688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p>
              <a:pPr defTabSz="685800">
                <a:buFont typeface="Arial" panose="020B0604020202020204" pitchFamily="34" charset="0"/>
                <a:buNone/>
              </a:pPr>
              <a:r>
                <a:rPr lang="zh-TW" altLang="en-US" sz="2000" dirty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人</a:t>
              </a:r>
              <a:endParaRPr lang="zh-TW" altLang="en-US" sz="2000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0" y="403225"/>
            <a:ext cx="6502400" cy="43370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2" descr="C:\Users\ASUS\Downloads\S__5693443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05" y="591185"/>
            <a:ext cx="2790825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6480" y="4192905"/>
            <a:ext cx="2220595" cy="745490"/>
          </a:xfrm>
          <a:prstGeom prst="rect">
            <a:avLst/>
          </a:prstGeom>
          <a:solidFill>
            <a:srgbClr val="0C092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3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430" y="591185"/>
            <a:ext cx="2788920" cy="2091690"/>
          </a:xfrm>
          <a:prstGeom prst="rect">
            <a:avLst/>
          </a:prstGeom>
        </p:spPr>
      </p:pic>
      <p:pic>
        <p:nvPicPr>
          <p:cNvPr id="5123" name="Picture 3" descr="C:\Users\ASUS\Downloads\S__56442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6" t="3765"/>
          <a:stretch>
            <a:fillRect/>
          </a:stretch>
        </p:blipFill>
        <p:spPr bwMode="auto">
          <a:xfrm>
            <a:off x="3444240" y="2682875"/>
            <a:ext cx="2394585" cy="19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主题​​">
  <a:themeElements>
    <a:clrScheme name="1_Office 主题​​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主题​​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1_Office 主题​​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2_Office 主题​​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主题​​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2_Office 主题​​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3_Office 主题​​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主题​​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3_Office 主题​​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4_Office 主题​​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Office 主题​​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6858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4_Office 主题​​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714</Words>
  <Application>WPS Presentation</Application>
  <PresentationFormat/>
  <Paragraphs>120</Paragraphs>
  <Slides>35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35</vt:i4>
      </vt:variant>
    </vt:vector>
  </HeadingPairs>
  <TitlesOfParts>
    <vt:vector size="54" baseType="lpstr">
      <vt:lpstr>Arial</vt:lpstr>
      <vt:lpstr>SimSun</vt:lpstr>
      <vt:lpstr>Wingdings</vt:lpstr>
      <vt:lpstr>Calibri</vt:lpstr>
      <vt:lpstr>DeVinne Txt BT</vt:lpstr>
      <vt:lpstr>Microsoft YaHei</vt:lpstr>
      <vt:lpstr>微軟正黑體</vt:lpstr>
      <vt:lpstr>微軟正黑體 Light</vt:lpstr>
      <vt:lpstr>Arial Unicode MS</vt:lpstr>
      <vt:lpstr>等线</vt:lpstr>
      <vt:lpstr>王漢宗中仿宋繁</vt:lpstr>
      <vt:lpstr>Times New Roman</vt:lpstr>
      <vt:lpstr>標楷體</vt:lpstr>
      <vt:lpstr>Arial</vt:lpstr>
      <vt:lpstr>新細明體</vt:lpstr>
      <vt:lpstr>1_Office 主题​​</vt:lpstr>
      <vt:lpstr>2_Office 主题​​</vt:lpstr>
      <vt:lpstr>3_Office 主题​​</vt:lpstr>
      <vt:lpstr>4_Office 主题​​</vt:lpstr>
      <vt:lpstr>PowerPoint 演示文稿</vt:lpstr>
      <vt:lpstr>PowerPoint 演示文稿</vt:lpstr>
      <vt:lpstr>PowerPoint 演示文稿</vt:lpstr>
      <vt:lpstr>PowerPoint 演示文稿</vt:lpstr>
      <vt:lpstr>重心是什麼意思？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下坡小馬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思考問題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熊猫设计出品</dc:creator>
  <cp:lastModifiedBy>yuyio</cp:lastModifiedBy>
  <cp:revision>186</cp:revision>
  <dcterms:created xsi:type="dcterms:W3CDTF">2015-03-01T14:03:00Z</dcterms:created>
  <dcterms:modified xsi:type="dcterms:W3CDTF">2019-11-12T12:11:59Z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1033-11.2.0.8333</vt:lpwstr>
  </property>
</Properties>
</file>